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7" r:id="rId3"/>
    <p:sldId id="262" r:id="rId4"/>
    <p:sldId id="265" r:id="rId5"/>
    <p:sldId id="273" r:id="rId6"/>
    <p:sldId id="266" r:id="rId7"/>
    <p:sldId id="268" r:id="rId8"/>
    <p:sldId id="269" r:id="rId9"/>
    <p:sldId id="274" r:id="rId10"/>
    <p:sldId id="275" r:id="rId11"/>
    <p:sldId id="276" r:id="rId12"/>
    <p:sldId id="271" r:id="rId13"/>
    <p:sldId id="277" r:id="rId14"/>
    <p:sldId id="278" r:id="rId15"/>
    <p:sldId id="279" r:id="rId16"/>
    <p:sldId id="272" r:id="rId17"/>
    <p:sldId id="270" r:id="rId18"/>
    <p:sldId id="284" r:id="rId19"/>
    <p:sldId id="285" r:id="rId20"/>
    <p:sldId id="280" r:id="rId21"/>
    <p:sldId id="281" r:id="rId22"/>
    <p:sldId id="282" r:id="rId23"/>
    <p:sldId id="286" r:id="rId24"/>
    <p:sldId id="283" r:id="rId25"/>
    <p:sldId id="287" r:id="rId26"/>
    <p:sldId id="288" r:id="rId27"/>
    <p:sldId id="289" r:id="rId28"/>
    <p:sldId id="290" r:id="rId29"/>
    <p:sldId id="26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CA7"/>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0000"/>
    <p:restoredTop sz="92978"/>
  </p:normalViewPr>
  <p:slideViewPr>
    <p:cSldViewPr snapToGrid="0" snapToObjects="1">
      <p:cViewPr varScale="1">
        <p:scale>
          <a:sx n="104" d="100"/>
          <a:sy n="104" d="100"/>
        </p:scale>
        <p:origin x="1792" y="19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A7C2F6-9410-ED44-95DA-11C713C1EE7F}" type="doc">
      <dgm:prSet loTypeId="urn:microsoft.com/office/officeart/2005/8/layout/pList1" loCatId="" qsTypeId="urn:microsoft.com/office/officeart/2005/8/quickstyle/simple4" qsCatId="simple" csTypeId="urn:microsoft.com/office/officeart/2005/8/colors/accent1_2" csCatId="accent1" phldr="1"/>
      <dgm:spPr/>
      <dgm:t>
        <a:bodyPr/>
        <a:lstStyle/>
        <a:p>
          <a:endParaRPr lang="en-US"/>
        </a:p>
      </dgm:t>
    </dgm:pt>
    <dgm:pt modelId="{92710040-70C4-F44E-91E8-2A6B9CC73260}">
      <dgm:prSet phldrT="[Text]" custT="1"/>
      <dgm:spPr/>
      <dgm:t>
        <a:bodyPr/>
        <a:lstStyle/>
        <a:p>
          <a:r>
            <a:rPr lang="en-US" sz="2400" b="0" i="0" dirty="0">
              <a:solidFill>
                <a:schemeClr val="bg1"/>
              </a:solidFill>
              <a:latin typeface="Roboto Light" charset="0"/>
              <a:ea typeface="Roboto Light" charset="0"/>
              <a:cs typeface="Roboto Light" charset="0"/>
            </a:rPr>
            <a:t>Financial Incentives</a:t>
          </a:r>
        </a:p>
      </dgm:t>
    </dgm:pt>
    <dgm:pt modelId="{3A28C81A-19B5-2848-9066-7D91D5607AA8}" type="parTrans" cxnId="{99023F22-D83E-E949-8E91-CA5E58CB7842}">
      <dgm:prSet/>
      <dgm:spPr/>
      <dgm:t>
        <a:bodyPr/>
        <a:lstStyle/>
        <a:p>
          <a:endParaRPr lang="en-US"/>
        </a:p>
      </dgm:t>
    </dgm:pt>
    <dgm:pt modelId="{E4FA5045-9173-8A48-B849-FC1E7B76F84F}" type="sibTrans" cxnId="{99023F22-D83E-E949-8E91-CA5E58CB7842}">
      <dgm:prSet/>
      <dgm:spPr/>
      <dgm:t>
        <a:bodyPr/>
        <a:lstStyle/>
        <a:p>
          <a:endParaRPr lang="en-US"/>
        </a:p>
      </dgm:t>
    </dgm:pt>
    <dgm:pt modelId="{8F676967-A388-BC41-B0B1-1FA0BEADBE88}">
      <dgm:prSet phldrT="[Text]" custT="1"/>
      <dgm:spPr/>
      <dgm:t>
        <a:bodyPr/>
        <a:lstStyle/>
        <a:p>
          <a:r>
            <a:rPr lang="en-US" sz="2400" b="0" i="0" dirty="0">
              <a:solidFill>
                <a:schemeClr val="bg1"/>
              </a:solidFill>
              <a:latin typeface="Roboto Light" charset="0"/>
              <a:ea typeface="Roboto Light" charset="0"/>
              <a:cs typeface="Roboto Light" charset="0"/>
            </a:rPr>
            <a:t>Infrastructure</a:t>
          </a:r>
        </a:p>
      </dgm:t>
    </dgm:pt>
    <dgm:pt modelId="{1E7B3377-61FF-284A-A64E-5AFD03D4F450}" type="parTrans" cxnId="{122C56C5-1E3B-9845-93AE-B2BA1ED574E5}">
      <dgm:prSet/>
      <dgm:spPr/>
      <dgm:t>
        <a:bodyPr/>
        <a:lstStyle/>
        <a:p>
          <a:endParaRPr lang="en-US"/>
        </a:p>
      </dgm:t>
    </dgm:pt>
    <dgm:pt modelId="{14281B50-7414-7E49-BF46-E2E6ACDC679F}" type="sibTrans" cxnId="{122C56C5-1E3B-9845-93AE-B2BA1ED574E5}">
      <dgm:prSet/>
      <dgm:spPr/>
      <dgm:t>
        <a:bodyPr/>
        <a:lstStyle/>
        <a:p>
          <a:endParaRPr lang="en-US"/>
        </a:p>
      </dgm:t>
    </dgm:pt>
    <dgm:pt modelId="{683D0E7F-5E09-F742-924A-FE906F0BD73A}">
      <dgm:prSet phldrT="[Text]" custT="1"/>
      <dgm:spPr/>
      <dgm:t>
        <a:bodyPr/>
        <a:lstStyle/>
        <a:p>
          <a:pPr algn="ctr"/>
          <a:r>
            <a:rPr lang="en-US" sz="1800" b="0" i="0" dirty="0">
              <a:solidFill>
                <a:schemeClr val="bg1"/>
              </a:solidFill>
              <a:latin typeface="Roboto Light" charset="0"/>
              <a:ea typeface="Roboto Light" charset="0"/>
              <a:cs typeface="Roboto Light" charset="0"/>
            </a:rPr>
            <a:t>Administrative Process &amp; Regulatory Environment</a:t>
          </a:r>
        </a:p>
      </dgm:t>
    </dgm:pt>
    <dgm:pt modelId="{66C82922-E22D-774D-B4E3-25052EA0F9B4}" type="parTrans" cxnId="{A478790A-0531-B144-8A3B-B25B6B5BB7D4}">
      <dgm:prSet/>
      <dgm:spPr/>
      <dgm:t>
        <a:bodyPr/>
        <a:lstStyle/>
        <a:p>
          <a:endParaRPr lang="en-US"/>
        </a:p>
      </dgm:t>
    </dgm:pt>
    <dgm:pt modelId="{7B016991-2C52-C947-8DAD-D4CDD713810E}" type="sibTrans" cxnId="{A478790A-0531-B144-8A3B-B25B6B5BB7D4}">
      <dgm:prSet/>
      <dgm:spPr/>
      <dgm:t>
        <a:bodyPr/>
        <a:lstStyle/>
        <a:p>
          <a:endParaRPr lang="en-US"/>
        </a:p>
      </dgm:t>
    </dgm:pt>
    <dgm:pt modelId="{4B6F31FC-6B5E-A942-AAA3-5FC439F775C9}">
      <dgm:prSet phldrT="[Text]" custT="1"/>
      <dgm:spPr/>
      <dgm:t>
        <a:bodyPr/>
        <a:lstStyle/>
        <a:p>
          <a:r>
            <a:rPr lang="en-US" sz="2400" b="0" i="0" dirty="0">
              <a:solidFill>
                <a:schemeClr val="bg1"/>
              </a:solidFill>
              <a:latin typeface="Roboto Light" charset="0"/>
              <a:ea typeface="Roboto Light" charset="0"/>
              <a:cs typeface="Roboto Light" charset="0"/>
            </a:rPr>
            <a:t>Invest in education</a:t>
          </a:r>
        </a:p>
      </dgm:t>
    </dgm:pt>
    <dgm:pt modelId="{3D064949-3474-1C4B-A3BA-BDEC991CDCA3}" type="parTrans" cxnId="{DF1C5A62-FAF9-CE45-9D4E-217EF74D80DF}">
      <dgm:prSet/>
      <dgm:spPr/>
      <dgm:t>
        <a:bodyPr/>
        <a:lstStyle/>
        <a:p>
          <a:endParaRPr lang="en-US"/>
        </a:p>
      </dgm:t>
    </dgm:pt>
    <dgm:pt modelId="{52985B78-B9EA-7044-9834-3152014A3A8A}" type="sibTrans" cxnId="{DF1C5A62-FAF9-CE45-9D4E-217EF74D80DF}">
      <dgm:prSet/>
      <dgm:spPr/>
      <dgm:t>
        <a:bodyPr/>
        <a:lstStyle/>
        <a:p>
          <a:endParaRPr lang="en-US"/>
        </a:p>
      </dgm:t>
    </dgm:pt>
    <dgm:pt modelId="{ADA2D856-C32D-C745-9430-E1AC067E1A96}" type="pres">
      <dgm:prSet presAssocID="{ECA7C2F6-9410-ED44-95DA-11C713C1EE7F}" presName="Name0" presStyleCnt="0">
        <dgm:presLayoutVars>
          <dgm:dir/>
          <dgm:resizeHandles val="exact"/>
        </dgm:presLayoutVars>
      </dgm:prSet>
      <dgm:spPr/>
      <dgm:t>
        <a:bodyPr/>
        <a:lstStyle/>
        <a:p>
          <a:endParaRPr lang="en-US"/>
        </a:p>
      </dgm:t>
    </dgm:pt>
    <dgm:pt modelId="{F1217DBF-B5D9-2044-AC9D-A044106F48E1}" type="pres">
      <dgm:prSet presAssocID="{92710040-70C4-F44E-91E8-2A6B9CC73260}" presName="compNode" presStyleCnt="0"/>
      <dgm:spPr/>
    </dgm:pt>
    <dgm:pt modelId="{909F38B9-A51F-F347-BB16-E13E9A6FF05A}" type="pres">
      <dgm:prSet presAssocID="{92710040-70C4-F44E-91E8-2A6B9CC73260}" presName="pictRect" presStyleLbl="node1" presStyleIdx="0" presStyleCnt="4" custLinFactNeighborX="-447" custLinFactNeighborY="2407"/>
      <dgm:spPr>
        <a:solidFill>
          <a:srgbClr val="006CA7"/>
        </a:solidFill>
        <a:effectLst>
          <a:outerShdw blurRad="50800" dist="50800" dir="5400000" sx="62000" sy="62000" algn="ctr" rotWithShape="0">
            <a:srgbClr val="000000"/>
          </a:outerShdw>
        </a:effectLst>
      </dgm:spPr>
    </dgm:pt>
    <dgm:pt modelId="{379CA315-31A5-3347-9C45-8C06582A064C}" type="pres">
      <dgm:prSet presAssocID="{92710040-70C4-F44E-91E8-2A6B9CC73260}" presName="textRect" presStyleLbl="revTx" presStyleIdx="0" presStyleCnt="4" custLinFactY="-46813" custLinFactNeighborX="1030" custLinFactNeighborY="-100000">
        <dgm:presLayoutVars>
          <dgm:bulletEnabled val="1"/>
        </dgm:presLayoutVars>
      </dgm:prSet>
      <dgm:spPr/>
      <dgm:t>
        <a:bodyPr/>
        <a:lstStyle/>
        <a:p>
          <a:endParaRPr lang="en-US"/>
        </a:p>
      </dgm:t>
    </dgm:pt>
    <dgm:pt modelId="{128F0A6F-14DA-6E4F-BC9A-1FA535A15B00}" type="pres">
      <dgm:prSet presAssocID="{E4FA5045-9173-8A48-B849-FC1E7B76F84F}" presName="sibTrans" presStyleLbl="sibTrans2D1" presStyleIdx="0" presStyleCnt="0"/>
      <dgm:spPr/>
      <dgm:t>
        <a:bodyPr/>
        <a:lstStyle/>
        <a:p>
          <a:endParaRPr lang="en-US"/>
        </a:p>
      </dgm:t>
    </dgm:pt>
    <dgm:pt modelId="{2F0FAD10-D020-C148-BB2C-4AF4EA763ED4}" type="pres">
      <dgm:prSet presAssocID="{8F676967-A388-BC41-B0B1-1FA0BEADBE88}" presName="compNode" presStyleCnt="0"/>
      <dgm:spPr/>
    </dgm:pt>
    <dgm:pt modelId="{E38C9549-D40C-B34E-94E7-D2D654A7AF38}" type="pres">
      <dgm:prSet presAssocID="{8F676967-A388-BC41-B0B1-1FA0BEADBE88}" presName="pictRect" presStyleLbl="node1" presStyleIdx="1" presStyleCnt="4" custLinFactNeighborX="1339" custLinFactNeighborY="-2611"/>
      <dgm:spPr>
        <a:solidFill>
          <a:srgbClr val="006CA7"/>
        </a:solidFill>
      </dgm:spPr>
    </dgm:pt>
    <dgm:pt modelId="{481D645D-3EFA-9D4D-B348-7321CB47349C}" type="pres">
      <dgm:prSet presAssocID="{8F676967-A388-BC41-B0B1-1FA0BEADBE88}" presName="textRect" presStyleLbl="revTx" presStyleIdx="1" presStyleCnt="4" custScaleX="127734" custScaleY="99648" custLinFactY="-37230" custLinFactNeighborX="1291" custLinFactNeighborY="-100000">
        <dgm:presLayoutVars>
          <dgm:bulletEnabled val="1"/>
        </dgm:presLayoutVars>
      </dgm:prSet>
      <dgm:spPr/>
      <dgm:t>
        <a:bodyPr/>
        <a:lstStyle/>
        <a:p>
          <a:endParaRPr lang="en-US"/>
        </a:p>
      </dgm:t>
    </dgm:pt>
    <dgm:pt modelId="{471ADFB3-0163-FD40-A90F-7448444C4615}" type="pres">
      <dgm:prSet presAssocID="{14281B50-7414-7E49-BF46-E2E6ACDC679F}" presName="sibTrans" presStyleLbl="sibTrans2D1" presStyleIdx="0" presStyleCnt="0"/>
      <dgm:spPr/>
      <dgm:t>
        <a:bodyPr/>
        <a:lstStyle/>
        <a:p>
          <a:endParaRPr lang="en-US"/>
        </a:p>
      </dgm:t>
    </dgm:pt>
    <dgm:pt modelId="{31F1A0ED-385D-C046-BA45-AF304798EC32}" type="pres">
      <dgm:prSet presAssocID="{683D0E7F-5E09-F742-924A-FE906F0BD73A}" presName="compNode" presStyleCnt="0"/>
      <dgm:spPr/>
    </dgm:pt>
    <dgm:pt modelId="{76A9E60F-92EF-C44D-A35F-3484C9553B67}" type="pres">
      <dgm:prSet presAssocID="{683D0E7F-5E09-F742-924A-FE906F0BD73A}" presName="pictRect" presStyleLbl="node1" presStyleIdx="2" presStyleCnt="4" custScaleX="118765" custLinFactNeighborX="7847" custLinFactNeighborY="1075"/>
      <dgm:spPr>
        <a:solidFill>
          <a:srgbClr val="006CA7"/>
        </a:solidFill>
      </dgm:spPr>
    </dgm:pt>
    <dgm:pt modelId="{4A877E94-36B4-A24D-8D4F-817EC28F61AD}" type="pres">
      <dgm:prSet presAssocID="{683D0E7F-5E09-F742-924A-FE906F0BD73A}" presName="textRect" presStyleLbl="revTx" presStyleIdx="2" presStyleCnt="4" custScaleX="121020" custScaleY="187443" custLinFactY="-64383" custLinFactNeighborX="-2579" custLinFactNeighborY="-100000">
        <dgm:presLayoutVars>
          <dgm:bulletEnabled val="1"/>
        </dgm:presLayoutVars>
      </dgm:prSet>
      <dgm:spPr/>
      <dgm:t>
        <a:bodyPr/>
        <a:lstStyle/>
        <a:p>
          <a:endParaRPr lang="en-US"/>
        </a:p>
      </dgm:t>
    </dgm:pt>
    <dgm:pt modelId="{0A87B687-3A81-7443-9381-A05543A349E5}" type="pres">
      <dgm:prSet presAssocID="{7B016991-2C52-C947-8DAD-D4CDD713810E}" presName="sibTrans" presStyleLbl="sibTrans2D1" presStyleIdx="0" presStyleCnt="0"/>
      <dgm:spPr/>
      <dgm:t>
        <a:bodyPr/>
        <a:lstStyle/>
        <a:p>
          <a:endParaRPr lang="en-US"/>
        </a:p>
      </dgm:t>
    </dgm:pt>
    <dgm:pt modelId="{18EFBC51-EA77-2F40-B316-B2A74FFC4697}" type="pres">
      <dgm:prSet presAssocID="{4B6F31FC-6B5E-A942-AAA3-5FC439F775C9}" presName="compNode" presStyleCnt="0"/>
      <dgm:spPr/>
    </dgm:pt>
    <dgm:pt modelId="{D67460F5-BE4A-6948-BE0F-C60410B123A5}" type="pres">
      <dgm:prSet presAssocID="{4B6F31FC-6B5E-A942-AAA3-5FC439F775C9}" presName="pictRect" presStyleLbl="node1" presStyleIdx="3" presStyleCnt="4" custLinFactNeighborX="-61685" custLinFactNeighborY="-2596"/>
      <dgm:spPr>
        <a:solidFill>
          <a:srgbClr val="006CA7"/>
        </a:solidFill>
      </dgm:spPr>
    </dgm:pt>
    <dgm:pt modelId="{6E0FE928-9F59-DF42-A550-C2CD7F828F4E}" type="pres">
      <dgm:prSet presAssocID="{4B6F31FC-6B5E-A942-AAA3-5FC439F775C9}" presName="textRect" presStyleLbl="revTx" presStyleIdx="3" presStyleCnt="4" custLinFactY="-58567" custLinFactNeighborX="-60737" custLinFactNeighborY="-100000">
        <dgm:presLayoutVars>
          <dgm:bulletEnabled val="1"/>
        </dgm:presLayoutVars>
      </dgm:prSet>
      <dgm:spPr/>
      <dgm:t>
        <a:bodyPr/>
        <a:lstStyle/>
        <a:p>
          <a:endParaRPr lang="en-US"/>
        </a:p>
      </dgm:t>
    </dgm:pt>
  </dgm:ptLst>
  <dgm:cxnLst>
    <dgm:cxn modelId="{972776DA-DF60-4346-9F28-92274AC4E1E9}" type="presOf" srcId="{14281B50-7414-7E49-BF46-E2E6ACDC679F}" destId="{471ADFB3-0163-FD40-A90F-7448444C4615}" srcOrd="0" destOrd="0" presId="urn:microsoft.com/office/officeart/2005/8/layout/pList1"/>
    <dgm:cxn modelId="{4801BA31-2CB8-EE42-908A-6E90E3D72CB1}" type="presOf" srcId="{8F676967-A388-BC41-B0B1-1FA0BEADBE88}" destId="{481D645D-3EFA-9D4D-B348-7321CB47349C}" srcOrd="0" destOrd="0" presId="urn:microsoft.com/office/officeart/2005/8/layout/pList1"/>
    <dgm:cxn modelId="{DF1C5A62-FAF9-CE45-9D4E-217EF74D80DF}" srcId="{ECA7C2F6-9410-ED44-95DA-11C713C1EE7F}" destId="{4B6F31FC-6B5E-A942-AAA3-5FC439F775C9}" srcOrd="3" destOrd="0" parTransId="{3D064949-3474-1C4B-A3BA-BDEC991CDCA3}" sibTransId="{52985B78-B9EA-7044-9834-3152014A3A8A}"/>
    <dgm:cxn modelId="{234197F6-8585-7E4A-B045-DC22683147F5}" type="presOf" srcId="{683D0E7F-5E09-F742-924A-FE906F0BD73A}" destId="{4A877E94-36B4-A24D-8D4F-817EC28F61AD}" srcOrd="0" destOrd="0" presId="urn:microsoft.com/office/officeart/2005/8/layout/pList1"/>
    <dgm:cxn modelId="{A478790A-0531-B144-8A3B-B25B6B5BB7D4}" srcId="{ECA7C2F6-9410-ED44-95DA-11C713C1EE7F}" destId="{683D0E7F-5E09-F742-924A-FE906F0BD73A}" srcOrd="2" destOrd="0" parTransId="{66C82922-E22D-774D-B4E3-25052EA0F9B4}" sibTransId="{7B016991-2C52-C947-8DAD-D4CDD713810E}"/>
    <dgm:cxn modelId="{122C56C5-1E3B-9845-93AE-B2BA1ED574E5}" srcId="{ECA7C2F6-9410-ED44-95DA-11C713C1EE7F}" destId="{8F676967-A388-BC41-B0B1-1FA0BEADBE88}" srcOrd="1" destOrd="0" parTransId="{1E7B3377-61FF-284A-A64E-5AFD03D4F450}" sibTransId="{14281B50-7414-7E49-BF46-E2E6ACDC679F}"/>
    <dgm:cxn modelId="{6BD3A48E-6631-1B43-A88C-E7214FD157FA}" type="presOf" srcId="{4B6F31FC-6B5E-A942-AAA3-5FC439F775C9}" destId="{6E0FE928-9F59-DF42-A550-C2CD7F828F4E}" srcOrd="0" destOrd="0" presId="urn:microsoft.com/office/officeart/2005/8/layout/pList1"/>
    <dgm:cxn modelId="{3A566FBD-5553-664D-8BD4-6B4202A311C5}" type="presOf" srcId="{ECA7C2F6-9410-ED44-95DA-11C713C1EE7F}" destId="{ADA2D856-C32D-C745-9430-E1AC067E1A96}" srcOrd="0" destOrd="0" presId="urn:microsoft.com/office/officeart/2005/8/layout/pList1"/>
    <dgm:cxn modelId="{99023F22-D83E-E949-8E91-CA5E58CB7842}" srcId="{ECA7C2F6-9410-ED44-95DA-11C713C1EE7F}" destId="{92710040-70C4-F44E-91E8-2A6B9CC73260}" srcOrd="0" destOrd="0" parTransId="{3A28C81A-19B5-2848-9066-7D91D5607AA8}" sibTransId="{E4FA5045-9173-8A48-B849-FC1E7B76F84F}"/>
    <dgm:cxn modelId="{8F11A716-9FD6-DB4A-99DD-BD46FC4F1679}" type="presOf" srcId="{E4FA5045-9173-8A48-B849-FC1E7B76F84F}" destId="{128F0A6F-14DA-6E4F-BC9A-1FA535A15B00}" srcOrd="0" destOrd="0" presId="urn:microsoft.com/office/officeart/2005/8/layout/pList1"/>
    <dgm:cxn modelId="{41F2902E-3692-1340-99F3-F5A01165F7D0}" type="presOf" srcId="{92710040-70C4-F44E-91E8-2A6B9CC73260}" destId="{379CA315-31A5-3347-9C45-8C06582A064C}" srcOrd="0" destOrd="0" presId="urn:microsoft.com/office/officeart/2005/8/layout/pList1"/>
    <dgm:cxn modelId="{48F73FB3-B1AB-8E4A-AF1E-CF87E72ED853}" type="presOf" srcId="{7B016991-2C52-C947-8DAD-D4CDD713810E}" destId="{0A87B687-3A81-7443-9381-A05543A349E5}" srcOrd="0" destOrd="0" presId="urn:microsoft.com/office/officeart/2005/8/layout/pList1"/>
    <dgm:cxn modelId="{A04CFD42-39B8-6D4D-A875-20776D5C9536}" type="presParOf" srcId="{ADA2D856-C32D-C745-9430-E1AC067E1A96}" destId="{F1217DBF-B5D9-2044-AC9D-A044106F48E1}" srcOrd="0" destOrd="0" presId="urn:microsoft.com/office/officeart/2005/8/layout/pList1"/>
    <dgm:cxn modelId="{5A7019B3-8745-8C4F-A86E-B113AB82BB01}" type="presParOf" srcId="{F1217DBF-B5D9-2044-AC9D-A044106F48E1}" destId="{909F38B9-A51F-F347-BB16-E13E9A6FF05A}" srcOrd="0" destOrd="0" presId="urn:microsoft.com/office/officeart/2005/8/layout/pList1"/>
    <dgm:cxn modelId="{5FF22929-3A61-D149-9168-FD69A0CD23C8}" type="presParOf" srcId="{F1217DBF-B5D9-2044-AC9D-A044106F48E1}" destId="{379CA315-31A5-3347-9C45-8C06582A064C}" srcOrd="1" destOrd="0" presId="urn:microsoft.com/office/officeart/2005/8/layout/pList1"/>
    <dgm:cxn modelId="{3C67602C-E108-9C40-880B-AE0BD7443BCF}" type="presParOf" srcId="{ADA2D856-C32D-C745-9430-E1AC067E1A96}" destId="{128F0A6F-14DA-6E4F-BC9A-1FA535A15B00}" srcOrd="1" destOrd="0" presId="urn:microsoft.com/office/officeart/2005/8/layout/pList1"/>
    <dgm:cxn modelId="{3AB928C5-59F3-7542-8C5A-9B4E54C8BD1F}" type="presParOf" srcId="{ADA2D856-C32D-C745-9430-E1AC067E1A96}" destId="{2F0FAD10-D020-C148-BB2C-4AF4EA763ED4}" srcOrd="2" destOrd="0" presId="urn:microsoft.com/office/officeart/2005/8/layout/pList1"/>
    <dgm:cxn modelId="{238ACDA5-774E-1D4F-AEDF-126DB2FE0340}" type="presParOf" srcId="{2F0FAD10-D020-C148-BB2C-4AF4EA763ED4}" destId="{E38C9549-D40C-B34E-94E7-D2D654A7AF38}" srcOrd="0" destOrd="0" presId="urn:microsoft.com/office/officeart/2005/8/layout/pList1"/>
    <dgm:cxn modelId="{CA74DD79-54A5-4A4B-8CE7-FDACBA060705}" type="presParOf" srcId="{2F0FAD10-D020-C148-BB2C-4AF4EA763ED4}" destId="{481D645D-3EFA-9D4D-B348-7321CB47349C}" srcOrd="1" destOrd="0" presId="urn:microsoft.com/office/officeart/2005/8/layout/pList1"/>
    <dgm:cxn modelId="{773A7B80-6BE5-304D-9795-65CB39320FB9}" type="presParOf" srcId="{ADA2D856-C32D-C745-9430-E1AC067E1A96}" destId="{471ADFB3-0163-FD40-A90F-7448444C4615}" srcOrd="3" destOrd="0" presId="urn:microsoft.com/office/officeart/2005/8/layout/pList1"/>
    <dgm:cxn modelId="{2D265969-2B67-3445-9516-472230F5B163}" type="presParOf" srcId="{ADA2D856-C32D-C745-9430-E1AC067E1A96}" destId="{31F1A0ED-385D-C046-BA45-AF304798EC32}" srcOrd="4" destOrd="0" presId="urn:microsoft.com/office/officeart/2005/8/layout/pList1"/>
    <dgm:cxn modelId="{CF96F183-6A52-BD44-947D-C10971B03227}" type="presParOf" srcId="{31F1A0ED-385D-C046-BA45-AF304798EC32}" destId="{76A9E60F-92EF-C44D-A35F-3484C9553B67}" srcOrd="0" destOrd="0" presId="urn:microsoft.com/office/officeart/2005/8/layout/pList1"/>
    <dgm:cxn modelId="{EA5B160C-8BCE-3848-9946-E8B425D3AA58}" type="presParOf" srcId="{31F1A0ED-385D-C046-BA45-AF304798EC32}" destId="{4A877E94-36B4-A24D-8D4F-817EC28F61AD}" srcOrd="1" destOrd="0" presId="urn:microsoft.com/office/officeart/2005/8/layout/pList1"/>
    <dgm:cxn modelId="{777E2B08-B2D8-C64B-878D-8925D3A18CFD}" type="presParOf" srcId="{ADA2D856-C32D-C745-9430-E1AC067E1A96}" destId="{0A87B687-3A81-7443-9381-A05543A349E5}" srcOrd="5" destOrd="0" presId="urn:microsoft.com/office/officeart/2005/8/layout/pList1"/>
    <dgm:cxn modelId="{32F09E16-43A1-F146-965B-6E3B126CFADA}" type="presParOf" srcId="{ADA2D856-C32D-C745-9430-E1AC067E1A96}" destId="{18EFBC51-EA77-2F40-B316-B2A74FFC4697}" srcOrd="6" destOrd="0" presId="urn:microsoft.com/office/officeart/2005/8/layout/pList1"/>
    <dgm:cxn modelId="{E62E984B-254B-7441-9FEF-ABD17E61F50C}" type="presParOf" srcId="{18EFBC51-EA77-2F40-B316-B2A74FFC4697}" destId="{D67460F5-BE4A-6948-BE0F-C60410B123A5}" srcOrd="0" destOrd="0" presId="urn:microsoft.com/office/officeart/2005/8/layout/pList1"/>
    <dgm:cxn modelId="{78ECB2B4-29D5-3F49-B9EE-421FD536399B}" type="presParOf" srcId="{18EFBC51-EA77-2F40-B316-B2A74FFC4697}" destId="{6E0FE928-9F59-DF42-A550-C2CD7F828F4E}" srcOrd="1" destOrd="0" presId="urn:microsoft.com/office/officeart/2005/8/layout/p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9F38B9-A51F-F347-BB16-E13E9A6FF05A}">
      <dsp:nvSpPr>
        <dsp:cNvPr id="0" name=""/>
        <dsp:cNvSpPr/>
      </dsp:nvSpPr>
      <dsp:spPr>
        <a:xfrm>
          <a:off x="273717" y="176048"/>
          <a:ext cx="1794179" cy="1236189"/>
        </a:xfrm>
        <a:prstGeom prst="roundRect">
          <a:avLst/>
        </a:prstGeom>
        <a:solidFill>
          <a:srgbClr val="006CA7"/>
        </a:solidFill>
        <a:ln>
          <a:noFill/>
        </a:ln>
        <a:effectLst>
          <a:outerShdw blurRad="50800" dist="50800" dir="5400000" sx="62000" sy="62000" algn="ctr" rotWithShape="0">
            <a:srgbClr val="000000"/>
          </a:outerShdw>
        </a:effectLst>
      </dsp:spPr>
      <dsp:style>
        <a:lnRef idx="0">
          <a:scrgbClr r="0" g="0" b="0"/>
        </a:lnRef>
        <a:fillRef idx="3">
          <a:scrgbClr r="0" g="0" b="0"/>
        </a:fillRef>
        <a:effectRef idx="2">
          <a:scrgbClr r="0" g="0" b="0"/>
        </a:effectRef>
        <a:fontRef idx="minor">
          <a:schemeClr val="lt1"/>
        </a:fontRef>
      </dsp:style>
    </dsp:sp>
    <dsp:sp modelId="{379CA315-31A5-3347-9C45-8C06582A064C}">
      <dsp:nvSpPr>
        <dsp:cNvPr id="0" name=""/>
        <dsp:cNvSpPr/>
      </dsp:nvSpPr>
      <dsp:spPr>
        <a:xfrm>
          <a:off x="300217" y="405236"/>
          <a:ext cx="1794179" cy="665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lvl="0" algn="ctr" defTabSz="1066800">
            <a:lnSpc>
              <a:spcPct val="90000"/>
            </a:lnSpc>
            <a:spcBef>
              <a:spcPct val="0"/>
            </a:spcBef>
            <a:spcAft>
              <a:spcPct val="35000"/>
            </a:spcAft>
          </a:pPr>
          <a:r>
            <a:rPr lang="en-US" sz="2400" b="0" i="0" kern="1200" dirty="0">
              <a:solidFill>
                <a:schemeClr val="bg1"/>
              </a:solidFill>
              <a:latin typeface="Roboto Light" charset="0"/>
              <a:ea typeface="Roboto Light" charset="0"/>
              <a:cs typeface="Roboto Light" charset="0"/>
            </a:rPr>
            <a:t>Financial Incentives</a:t>
          </a:r>
        </a:p>
      </dsp:txBody>
      <dsp:txXfrm>
        <a:off x="300217" y="405236"/>
        <a:ext cx="1794179" cy="665640"/>
      </dsp:txXfrm>
    </dsp:sp>
    <dsp:sp modelId="{E38C9549-D40C-B34E-94E7-D2D654A7AF38}">
      <dsp:nvSpPr>
        <dsp:cNvPr id="0" name=""/>
        <dsp:cNvSpPr/>
      </dsp:nvSpPr>
      <dsp:spPr>
        <a:xfrm>
          <a:off x="2528232" y="114602"/>
          <a:ext cx="1794179" cy="1236189"/>
        </a:xfrm>
        <a:prstGeom prst="roundRect">
          <a:avLst/>
        </a:prstGeom>
        <a:solidFill>
          <a:srgbClr val="006CA7"/>
        </a:solidFill>
        <a:ln>
          <a:noFill/>
        </a:ln>
        <a:effectLst/>
      </dsp:spPr>
      <dsp:style>
        <a:lnRef idx="0">
          <a:scrgbClr r="0" g="0" b="0"/>
        </a:lnRef>
        <a:fillRef idx="3">
          <a:scrgbClr r="0" g="0" b="0"/>
        </a:fillRef>
        <a:effectRef idx="2">
          <a:scrgbClr r="0" g="0" b="0"/>
        </a:effectRef>
        <a:fontRef idx="minor">
          <a:schemeClr val="lt1"/>
        </a:fontRef>
      </dsp:style>
    </dsp:sp>
    <dsp:sp modelId="{481D645D-3EFA-9D4D-B348-7321CB47349C}">
      <dsp:nvSpPr>
        <dsp:cNvPr id="0" name=""/>
        <dsp:cNvSpPr/>
      </dsp:nvSpPr>
      <dsp:spPr>
        <a:xfrm>
          <a:off x="2278572" y="470782"/>
          <a:ext cx="2291777" cy="6632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lvl="0" algn="ctr" defTabSz="1066800">
            <a:lnSpc>
              <a:spcPct val="90000"/>
            </a:lnSpc>
            <a:spcBef>
              <a:spcPct val="0"/>
            </a:spcBef>
            <a:spcAft>
              <a:spcPct val="35000"/>
            </a:spcAft>
          </a:pPr>
          <a:r>
            <a:rPr lang="en-US" sz="2400" b="0" i="0" kern="1200" dirty="0">
              <a:solidFill>
                <a:schemeClr val="bg1"/>
              </a:solidFill>
              <a:latin typeface="Roboto Light" charset="0"/>
              <a:ea typeface="Roboto Light" charset="0"/>
              <a:cs typeface="Roboto Light" charset="0"/>
            </a:rPr>
            <a:t>Infrastructure</a:t>
          </a:r>
        </a:p>
      </dsp:txBody>
      <dsp:txXfrm>
        <a:off x="2278572" y="470782"/>
        <a:ext cx="2291777" cy="663297"/>
      </dsp:txXfrm>
    </dsp:sp>
    <dsp:sp modelId="{76A9E60F-92EF-C44D-A35F-3484C9553B67}">
      <dsp:nvSpPr>
        <dsp:cNvPr id="0" name=""/>
        <dsp:cNvSpPr/>
      </dsp:nvSpPr>
      <dsp:spPr>
        <a:xfrm>
          <a:off x="4887698" y="14068"/>
          <a:ext cx="2130857" cy="1236189"/>
        </a:xfrm>
        <a:prstGeom prst="roundRect">
          <a:avLst/>
        </a:prstGeom>
        <a:solidFill>
          <a:srgbClr val="006CA7"/>
        </a:solidFill>
        <a:ln>
          <a:noFill/>
        </a:ln>
        <a:effectLst/>
      </dsp:spPr>
      <dsp:style>
        <a:lnRef idx="0">
          <a:scrgbClr r="0" g="0" b="0"/>
        </a:lnRef>
        <a:fillRef idx="3">
          <a:scrgbClr r="0" g="0" b="0"/>
        </a:fillRef>
        <a:effectRef idx="2">
          <a:scrgbClr r="0" g="0" b="0"/>
        </a:effectRef>
        <a:fontRef idx="minor">
          <a:schemeClr val="lt1"/>
        </a:fontRef>
      </dsp:style>
    </dsp:sp>
    <dsp:sp modelId="{4A877E94-36B4-A24D-8D4F-817EC28F61AD}">
      <dsp:nvSpPr>
        <dsp:cNvPr id="0" name=""/>
        <dsp:cNvSpPr/>
      </dsp:nvSpPr>
      <dsp:spPr>
        <a:xfrm>
          <a:off x="4680408" y="0"/>
          <a:ext cx="2171315" cy="1247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lvl="0" algn="ctr" defTabSz="800100">
            <a:lnSpc>
              <a:spcPct val="90000"/>
            </a:lnSpc>
            <a:spcBef>
              <a:spcPct val="0"/>
            </a:spcBef>
            <a:spcAft>
              <a:spcPct val="35000"/>
            </a:spcAft>
          </a:pPr>
          <a:r>
            <a:rPr lang="en-US" sz="1800" b="0" i="0" kern="1200" dirty="0">
              <a:solidFill>
                <a:schemeClr val="bg1"/>
              </a:solidFill>
              <a:latin typeface="Roboto Light" charset="0"/>
              <a:ea typeface="Roboto Light" charset="0"/>
              <a:cs typeface="Roboto Light" charset="0"/>
            </a:rPr>
            <a:t>Administrative Process &amp; Regulatory Environment</a:t>
          </a:r>
        </a:p>
      </dsp:txBody>
      <dsp:txXfrm>
        <a:off x="4680408" y="0"/>
        <a:ext cx="2171315" cy="1247696"/>
      </dsp:txXfrm>
    </dsp:sp>
    <dsp:sp modelId="{D67460F5-BE4A-6948-BE0F-C60410B123A5}">
      <dsp:nvSpPr>
        <dsp:cNvPr id="0" name=""/>
        <dsp:cNvSpPr/>
      </dsp:nvSpPr>
      <dsp:spPr>
        <a:xfrm>
          <a:off x="1586037" y="2340964"/>
          <a:ext cx="1794179" cy="1236189"/>
        </a:xfrm>
        <a:prstGeom prst="roundRect">
          <a:avLst/>
        </a:prstGeom>
        <a:solidFill>
          <a:srgbClr val="006CA7"/>
        </a:solidFill>
        <a:ln>
          <a:noFill/>
        </a:ln>
        <a:effectLst/>
      </dsp:spPr>
      <dsp:style>
        <a:lnRef idx="0">
          <a:scrgbClr r="0" g="0" b="0"/>
        </a:lnRef>
        <a:fillRef idx="3">
          <a:scrgbClr r="0" g="0" b="0"/>
        </a:fillRef>
        <a:effectRef idx="2">
          <a:scrgbClr r="0" g="0" b="0"/>
        </a:effectRef>
        <a:fontRef idx="minor">
          <a:schemeClr val="lt1"/>
        </a:fontRef>
      </dsp:style>
    </dsp:sp>
    <dsp:sp modelId="{6E0FE928-9F59-DF42-A550-C2CD7F828F4E}">
      <dsp:nvSpPr>
        <dsp:cNvPr id="0" name=""/>
        <dsp:cNvSpPr/>
      </dsp:nvSpPr>
      <dsp:spPr>
        <a:xfrm>
          <a:off x="1603046" y="2553759"/>
          <a:ext cx="1794179" cy="665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lvl="0" algn="ctr" defTabSz="1066800">
            <a:lnSpc>
              <a:spcPct val="90000"/>
            </a:lnSpc>
            <a:spcBef>
              <a:spcPct val="0"/>
            </a:spcBef>
            <a:spcAft>
              <a:spcPct val="35000"/>
            </a:spcAft>
          </a:pPr>
          <a:r>
            <a:rPr lang="en-US" sz="2400" b="0" i="0" kern="1200" dirty="0">
              <a:solidFill>
                <a:schemeClr val="bg1"/>
              </a:solidFill>
              <a:latin typeface="Roboto Light" charset="0"/>
              <a:ea typeface="Roboto Light" charset="0"/>
              <a:cs typeface="Roboto Light" charset="0"/>
            </a:rPr>
            <a:t>Invest in education</a:t>
          </a:r>
        </a:p>
      </dsp:txBody>
      <dsp:txXfrm>
        <a:off x="1603046" y="2553759"/>
        <a:ext cx="1794179" cy="665640"/>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C2F2DF-5D7A-9948-9B86-29734985691C}" type="datetimeFigureOut">
              <a:rPr lang="en-US" smtClean="0"/>
              <a:t>1/18/18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CB07D8-2A0C-2D4C-A35C-57D0634ECA6F}" type="slidenum">
              <a:rPr lang="en-US" smtClean="0"/>
              <a:t>‹#›</a:t>
            </a:fld>
            <a:endParaRPr lang="en-US"/>
          </a:p>
        </p:txBody>
      </p:sp>
    </p:spTree>
    <p:extLst>
      <p:ext uri="{BB962C8B-B14F-4D97-AF65-F5344CB8AC3E}">
        <p14:creationId xmlns:p14="http://schemas.microsoft.com/office/powerpoint/2010/main" val="2121172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a:t>
            </a:fld>
            <a:endParaRPr lang="en-US"/>
          </a:p>
        </p:txBody>
      </p:sp>
    </p:spTree>
    <p:extLst>
      <p:ext uri="{BB962C8B-B14F-4D97-AF65-F5344CB8AC3E}">
        <p14:creationId xmlns:p14="http://schemas.microsoft.com/office/powerpoint/2010/main" val="1763014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12</a:t>
            </a:fld>
            <a:endParaRPr lang="en-US"/>
          </a:p>
        </p:txBody>
      </p:sp>
    </p:spTree>
    <p:extLst>
      <p:ext uri="{BB962C8B-B14F-4D97-AF65-F5344CB8AC3E}">
        <p14:creationId xmlns:p14="http://schemas.microsoft.com/office/powerpoint/2010/main" val="21385749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13</a:t>
            </a:fld>
            <a:endParaRPr lang="en-US"/>
          </a:p>
        </p:txBody>
      </p:sp>
    </p:spTree>
    <p:extLst>
      <p:ext uri="{BB962C8B-B14F-4D97-AF65-F5344CB8AC3E}">
        <p14:creationId xmlns:p14="http://schemas.microsoft.com/office/powerpoint/2010/main" val="1875662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14</a:t>
            </a:fld>
            <a:endParaRPr lang="en-US"/>
          </a:p>
        </p:txBody>
      </p:sp>
    </p:spTree>
    <p:extLst>
      <p:ext uri="{BB962C8B-B14F-4D97-AF65-F5344CB8AC3E}">
        <p14:creationId xmlns:p14="http://schemas.microsoft.com/office/powerpoint/2010/main" val="4267003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15</a:t>
            </a:fld>
            <a:endParaRPr lang="en-US"/>
          </a:p>
        </p:txBody>
      </p:sp>
    </p:spTree>
    <p:extLst>
      <p:ext uri="{BB962C8B-B14F-4D97-AF65-F5344CB8AC3E}">
        <p14:creationId xmlns:p14="http://schemas.microsoft.com/office/powerpoint/2010/main" val="2420866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16</a:t>
            </a:fld>
            <a:endParaRPr lang="en-US"/>
          </a:p>
        </p:txBody>
      </p:sp>
    </p:spTree>
    <p:extLst>
      <p:ext uri="{BB962C8B-B14F-4D97-AF65-F5344CB8AC3E}">
        <p14:creationId xmlns:p14="http://schemas.microsoft.com/office/powerpoint/2010/main" val="3887274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17</a:t>
            </a:fld>
            <a:endParaRPr lang="en-US"/>
          </a:p>
        </p:txBody>
      </p:sp>
    </p:spTree>
    <p:extLst>
      <p:ext uri="{BB962C8B-B14F-4D97-AF65-F5344CB8AC3E}">
        <p14:creationId xmlns:p14="http://schemas.microsoft.com/office/powerpoint/2010/main" val="286870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18</a:t>
            </a:fld>
            <a:endParaRPr lang="en-US"/>
          </a:p>
        </p:txBody>
      </p:sp>
    </p:spTree>
    <p:extLst>
      <p:ext uri="{BB962C8B-B14F-4D97-AF65-F5344CB8AC3E}">
        <p14:creationId xmlns:p14="http://schemas.microsoft.com/office/powerpoint/2010/main" val="20029435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19</a:t>
            </a:fld>
            <a:endParaRPr lang="en-US"/>
          </a:p>
        </p:txBody>
      </p:sp>
    </p:spTree>
    <p:extLst>
      <p:ext uri="{BB962C8B-B14F-4D97-AF65-F5344CB8AC3E}">
        <p14:creationId xmlns:p14="http://schemas.microsoft.com/office/powerpoint/2010/main" val="260610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20</a:t>
            </a:fld>
            <a:endParaRPr lang="en-US"/>
          </a:p>
        </p:txBody>
      </p:sp>
    </p:spTree>
    <p:extLst>
      <p:ext uri="{BB962C8B-B14F-4D97-AF65-F5344CB8AC3E}">
        <p14:creationId xmlns:p14="http://schemas.microsoft.com/office/powerpoint/2010/main" val="308544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21</a:t>
            </a:fld>
            <a:endParaRPr lang="en-US"/>
          </a:p>
        </p:txBody>
      </p:sp>
    </p:spTree>
    <p:extLst>
      <p:ext uri="{BB962C8B-B14F-4D97-AF65-F5344CB8AC3E}">
        <p14:creationId xmlns:p14="http://schemas.microsoft.com/office/powerpoint/2010/main" val="3297896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4</a:t>
            </a:fld>
            <a:endParaRPr lang="en-US"/>
          </a:p>
        </p:txBody>
      </p:sp>
    </p:spTree>
    <p:extLst>
      <p:ext uri="{BB962C8B-B14F-4D97-AF65-F5344CB8AC3E}">
        <p14:creationId xmlns:p14="http://schemas.microsoft.com/office/powerpoint/2010/main" val="1596426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22</a:t>
            </a:fld>
            <a:endParaRPr lang="en-US"/>
          </a:p>
        </p:txBody>
      </p:sp>
    </p:spTree>
    <p:extLst>
      <p:ext uri="{BB962C8B-B14F-4D97-AF65-F5344CB8AC3E}">
        <p14:creationId xmlns:p14="http://schemas.microsoft.com/office/powerpoint/2010/main" val="1639184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23</a:t>
            </a:fld>
            <a:endParaRPr lang="en-US"/>
          </a:p>
        </p:txBody>
      </p:sp>
    </p:spTree>
    <p:extLst>
      <p:ext uri="{BB962C8B-B14F-4D97-AF65-F5344CB8AC3E}">
        <p14:creationId xmlns:p14="http://schemas.microsoft.com/office/powerpoint/2010/main" val="40979785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24</a:t>
            </a:fld>
            <a:endParaRPr lang="en-US"/>
          </a:p>
        </p:txBody>
      </p:sp>
    </p:spTree>
    <p:extLst>
      <p:ext uri="{BB962C8B-B14F-4D97-AF65-F5344CB8AC3E}">
        <p14:creationId xmlns:p14="http://schemas.microsoft.com/office/powerpoint/2010/main" val="20668530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25</a:t>
            </a:fld>
            <a:endParaRPr lang="en-US"/>
          </a:p>
        </p:txBody>
      </p:sp>
    </p:spTree>
    <p:extLst>
      <p:ext uri="{BB962C8B-B14F-4D97-AF65-F5344CB8AC3E}">
        <p14:creationId xmlns:p14="http://schemas.microsoft.com/office/powerpoint/2010/main" val="41676474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26</a:t>
            </a:fld>
            <a:endParaRPr lang="en-US"/>
          </a:p>
        </p:txBody>
      </p:sp>
    </p:spTree>
    <p:extLst>
      <p:ext uri="{BB962C8B-B14F-4D97-AF65-F5344CB8AC3E}">
        <p14:creationId xmlns:p14="http://schemas.microsoft.com/office/powerpoint/2010/main" val="28182689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27</a:t>
            </a:fld>
            <a:endParaRPr lang="en-US"/>
          </a:p>
        </p:txBody>
      </p:sp>
    </p:spTree>
    <p:extLst>
      <p:ext uri="{BB962C8B-B14F-4D97-AF65-F5344CB8AC3E}">
        <p14:creationId xmlns:p14="http://schemas.microsoft.com/office/powerpoint/2010/main" val="7148924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28</a:t>
            </a:fld>
            <a:endParaRPr lang="en-US"/>
          </a:p>
        </p:txBody>
      </p:sp>
    </p:spTree>
    <p:extLst>
      <p:ext uri="{BB962C8B-B14F-4D97-AF65-F5344CB8AC3E}">
        <p14:creationId xmlns:p14="http://schemas.microsoft.com/office/powerpoint/2010/main" val="35917785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29</a:t>
            </a:fld>
            <a:endParaRPr lang="en-US"/>
          </a:p>
        </p:txBody>
      </p:sp>
    </p:spTree>
    <p:extLst>
      <p:ext uri="{BB962C8B-B14F-4D97-AF65-F5344CB8AC3E}">
        <p14:creationId xmlns:p14="http://schemas.microsoft.com/office/powerpoint/2010/main" val="1634011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5</a:t>
            </a:fld>
            <a:endParaRPr lang="en-US"/>
          </a:p>
        </p:txBody>
      </p:sp>
    </p:spTree>
    <p:extLst>
      <p:ext uri="{BB962C8B-B14F-4D97-AF65-F5344CB8AC3E}">
        <p14:creationId xmlns:p14="http://schemas.microsoft.com/office/powerpoint/2010/main" val="4267783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6</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7</a:t>
            </a:fld>
            <a:endParaRPr lang="en-US"/>
          </a:p>
        </p:txBody>
      </p:sp>
    </p:spTree>
    <p:extLst>
      <p:ext uri="{BB962C8B-B14F-4D97-AF65-F5344CB8AC3E}">
        <p14:creationId xmlns:p14="http://schemas.microsoft.com/office/powerpoint/2010/main" val="1106343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8</a:t>
            </a:fld>
            <a:endParaRPr lang="en-US"/>
          </a:p>
        </p:txBody>
      </p:sp>
    </p:spTree>
    <p:extLst>
      <p:ext uri="{BB962C8B-B14F-4D97-AF65-F5344CB8AC3E}">
        <p14:creationId xmlns:p14="http://schemas.microsoft.com/office/powerpoint/2010/main" val="2414844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9</a:t>
            </a:fld>
            <a:endParaRPr lang="en-US"/>
          </a:p>
        </p:txBody>
      </p:sp>
    </p:spTree>
    <p:extLst>
      <p:ext uri="{BB962C8B-B14F-4D97-AF65-F5344CB8AC3E}">
        <p14:creationId xmlns:p14="http://schemas.microsoft.com/office/powerpoint/2010/main" val="1845020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10</a:t>
            </a:fld>
            <a:endParaRPr lang="en-US"/>
          </a:p>
        </p:txBody>
      </p:sp>
    </p:spTree>
    <p:extLst>
      <p:ext uri="{BB962C8B-B14F-4D97-AF65-F5344CB8AC3E}">
        <p14:creationId xmlns:p14="http://schemas.microsoft.com/office/powerpoint/2010/main" val="896264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11</a:t>
            </a:fld>
            <a:endParaRPr lang="en-US"/>
          </a:p>
        </p:txBody>
      </p:sp>
    </p:spTree>
    <p:extLst>
      <p:ext uri="{BB962C8B-B14F-4D97-AF65-F5344CB8AC3E}">
        <p14:creationId xmlns:p14="http://schemas.microsoft.com/office/powerpoint/2010/main" val="2300010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692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55063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Box 7"/>
          <p:cNvSpPr txBox="1"/>
          <p:nvPr userDrawn="1"/>
        </p:nvSpPr>
        <p:spPr>
          <a:xfrm>
            <a:off x="271462" y="6354246"/>
            <a:ext cx="2580226" cy="246221"/>
          </a:xfrm>
          <a:prstGeom prst="rect">
            <a:avLst/>
          </a:prstGeom>
          <a:noFill/>
        </p:spPr>
        <p:txBody>
          <a:bodyPr wrap="square" rtlCol="0">
            <a:spAutoFit/>
          </a:bodyPr>
          <a:lstStyle/>
          <a:p>
            <a:pPr algn="l"/>
            <a:r>
              <a:rPr lang="en-US" sz="1000" dirty="0">
                <a:solidFill>
                  <a:schemeClr val="bg1">
                    <a:lumMod val="65000"/>
                  </a:schemeClr>
                </a:solidFill>
                <a:latin typeface="Roboto" charset="0"/>
                <a:ea typeface="Roboto" charset="0"/>
                <a:cs typeface="Roboto" charset="0"/>
              </a:rPr>
              <a:t>©</a:t>
            </a:r>
            <a:r>
              <a:rPr lang="en-US" sz="1000" dirty="0" err="1">
                <a:solidFill>
                  <a:schemeClr val="bg1">
                    <a:lumMod val="65000"/>
                  </a:schemeClr>
                </a:solidFill>
                <a:latin typeface="Roboto" charset="0"/>
                <a:ea typeface="Roboto" charset="0"/>
                <a:cs typeface="Roboto" charset="0"/>
              </a:rPr>
              <a:t>FlatWorld</a:t>
            </a:r>
            <a:r>
              <a:rPr lang="en-US" sz="1000" baseline="0" dirty="0">
                <a:solidFill>
                  <a:schemeClr val="bg1">
                    <a:lumMod val="65000"/>
                  </a:schemeClr>
                </a:solidFill>
                <a:latin typeface="Roboto" charset="0"/>
                <a:ea typeface="Roboto" charset="0"/>
                <a:cs typeface="Roboto" charset="0"/>
              </a:rPr>
              <a:t> 2018</a:t>
            </a:r>
            <a:endParaRPr lang="en-US" sz="1000" dirty="0">
              <a:solidFill>
                <a:schemeClr val="bg1">
                  <a:lumMod val="65000"/>
                </a:schemeClr>
              </a:solidFill>
              <a:latin typeface="Roboto" charset="0"/>
              <a:ea typeface="Roboto" charset="0"/>
              <a:cs typeface="Roboto" charset="0"/>
            </a:endParaRPr>
          </a:p>
        </p:txBody>
      </p:sp>
      <p:pic>
        <p:nvPicPr>
          <p:cNvPr id="4" name="Picture 3"/>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73608" y="6211970"/>
            <a:ext cx="1429608" cy="467712"/>
          </a:xfrm>
          <a:prstGeom prst="rect">
            <a:avLst/>
          </a:prstGeom>
        </p:spPr>
      </p:pic>
    </p:spTree>
    <p:extLst>
      <p:ext uri="{BB962C8B-B14F-4D97-AF65-F5344CB8AC3E}">
        <p14:creationId xmlns:p14="http://schemas.microsoft.com/office/powerpoint/2010/main" val="2023820145"/>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latworldknowledge.com/legal"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71462" y="4965472"/>
            <a:ext cx="11733184" cy="814543"/>
          </a:xfrm>
          <a:prstGeom prst="rect">
            <a:avLst/>
          </a:prstGeom>
        </p:spPr>
        <p:txBody>
          <a:bodyPr>
            <a:noAutofit/>
          </a:bodyPr>
          <a:lstStyle/>
          <a:p>
            <a:r>
              <a:rPr lang="en-US" sz="3200" dirty="0">
                <a:latin typeface="Roboto" charset="0"/>
                <a:ea typeface="Roboto" charset="0"/>
                <a:cs typeface="Roboto" charset="0"/>
              </a:rPr>
              <a:t>International Business: Opportunities and Challenges in a Flattening World, v3</a:t>
            </a:r>
          </a:p>
        </p:txBody>
      </p:sp>
      <p:sp>
        <p:nvSpPr>
          <p:cNvPr id="3" name="Subtitle 2"/>
          <p:cNvSpPr>
            <a:spLocks noGrp="1"/>
          </p:cNvSpPr>
          <p:nvPr>
            <p:ph type="subTitle" idx="4294967295"/>
          </p:nvPr>
        </p:nvSpPr>
        <p:spPr>
          <a:xfrm>
            <a:off x="271462" y="5917564"/>
            <a:ext cx="9144000" cy="427037"/>
          </a:xfrm>
          <a:prstGeom prst="rect">
            <a:avLst/>
          </a:prstGeom>
        </p:spPr>
        <p:txBody>
          <a:bodyPr>
            <a:normAutofit/>
          </a:bodyPr>
          <a:lstStyle/>
          <a:p>
            <a:r>
              <a:rPr lang="en-US" sz="2000" dirty="0">
                <a:latin typeface="Roboto Condensed Light" charset="0"/>
                <a:ea typeface="Roboto Condensed Light" charset="0"/>
                <a:cs typeface="Roboto Condensed Light" charset="0"/>
              </a:rPr>
              <a:t>Mason A. Carpenter and </a:t>
            </a:r>
            <a:r>
              <a:rPr lang="en-US" sz="2000" dirty="0" err="1">
                <a:latin typeface="Roboto Condensed Light" charset="0"/>
                <a:ea typeface="Roboto Condensed Light" charset="0"/>
                <a:cs typeface="Roboto Condensed Light" charset="0"/>
              </a:rPr>
              <a:t>Sanjyot</a:t>
            </a:r>
            <a:r>
              <a:rPr lang="en-US" sz="2000" dirty="0">
                <a:latin typeface="Roboto Condensed Light" charset="0"/>
                <a:ea typeface="Roboto Condensed Light" charset="0"/>
                <a:cs typeface="Roboto Condensed Light" charset="0"/>
              </a:rPr>
              <a:t> P. </a:t>
            </a:r>
            <a:r>
              <a:rPr lang="en-US" sz="2000" dirty="0" err="1">
                <a:latin typeface="Roboto Condensed Light" charset="0"/>
                <a:ea typeface="Roboto Condensed Light" charset="0"/>
                <a:cs typeface="Roboto Condensed Light" charset="0"/>
              </a:rPr>
              <a:t>Dunung</a:t>
            </a:r>
            <a:endParaRPr lang="en-US" sz="2000" dirty="0">
              <a:latin typeface="Roboto Condensed Light" charset="0"/>
              <a:ea typeface="Roboto Condensed Light" charset="0"/>
              <a:cs typeface="Roboto Condensed Light" charset="0"/>
            </a:endParaRPr>
          </a:p>
        </p:txBody>
      </p:sp>
      <p:cxnSp>
        <p:nvCxnSpPr>
          <p:cNvPr id="7" name="Straight Connector 6"/>
          <p:cNvCxnSpPr/>
          <p:nvPr/>
        </p:nvCxnSpPr>
        <p:spPr>
          <a:xfrm>
            <a:off x="0" y="4811486"/>
            <a:ext cx="121920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0"/>
            <a:ext cx="12192000" cy="4811486"/>
          </a:xfrm>
          <a:prstGeom prst="rect">
            <a:avLst/>
          </a:prstGeom>
        </p:spPr>
      </p:pic>
    </p:spTree>
    <p:extLst>
      <p:ext uri="{BB962C8B-B14F-4D97-AF65-F5344CB8AC3E}">
        <p14:creationId xmlns:p14="http://schemas.microsoft.com/office/powerpoint/2010/main" val="931882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313520"/>
            <a:ext cx="9394909" cy="944947"/>
          </a:xfrm>
          <a:prstGeom prst="rect">
            <a:avLst/>
          </a:prstGeom>
        </p:spPr>
        <p:txBody>
          <a:bodyPr>
            <a:noAutofit/>
          </a:bodyPr>
          <a:lstStyle/>
          <a:p>
            <a:pPr algn="l"/>
            <a:r>
              <a:rPr lang="en-US" sz="3200" dirty="0">
                <a:latin typeface="Roboto" charset="0"/>
                <a:ea typeface="Roboto" charset="0"/>
                <a:cs typeface="Roboto" charset="0"/>
              </a:rPr>
              <a:t>CLASSICAL, OR COUNTRY-BASED, TRADE THEORIES </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00000"/>
              </a:lnSpc>
              <a:buFont typeface="Arial" charset="0"/>
              <a:buChar char="•"/>
            </a:pPr>
            <a:r>
              <a:rPr lang="en-US" sz="2000" dirty="0">
                <a:latin typeface="Roboto Light" charset="0"/>
                <a:ea typeface="Roboto Light" charset="0"/>
                <a:cs typeface="Roboto Light" charset="0"/>
              </a:rPr>
              <a:t>Factor Proportions Theory/The </a:t>
            </a:r>
            <a:r>
              <a:rPr lang="en-US" sz="2000" dirty="0" err="1">
                <a:latin typeface="Roboto Light" charset="0"/>
                <a:ea typeface="Roboto Light" charset="0"/>
                <a:cs typeface="Roboto Light" charset="0"/>
              </a:rPr>
              <a:t>Heckscher</a:t>
            </a:r>
            <a:r>
              <a:rPr lang="en-US" sz="2000" dirty="0">
                <a:latin typeface="Roboto Light" charset="0"/>
                <a:ea typeface="Roboto Light" charset="0"/>
                <a:cs typeface="Roboto Light" charset="0"/>
              </a:rPr>
              <a:t>-Ohlin Theory: The classical, country-based international theory states that countries would gain comparative advantage if they produced and exported goods that required resources or factors that they had in great supply and therefore were cheaper production factors.</a:t>
            </a:r>
          </a:p>
          <a:p>
            <a:pPr marL="800100" lvl="1" indent="-342900">
              <a:lnSpc>
                <a:spcPct val="100000"/>
              </a:lnSpc>
              <a:buFont typeface="Arial" charset="0"/>
              <a:buChar char="•"/>
            </a:pPr>
            <a:r>
              <a:rPr lang="en-US" sz="1800" dirty="0">
                <a:latin typeface="Roboto Light" charset="0"/>
                <a:ea typeface="Roboto Light" charset="0"/>
                <a:cs typeface="Roboto Light" charset="0"/>
              </a:rPr>
              <a:t>In contrast, countries would import goods that required resources that were in short supply in their country but were in higher demand.</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545285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322241"/>
            <a:ext cx="9369509" cy="826413"/>
          </a:xfrm>
          <a:prstGeom prst="rect">
            <a:avLst/>
          </a:prstGeom>
        </p:spPr>
        <p:txBody>
          <a:bodyPr>
            <a:noAutofit/>
          </a:bodyPr>
          <a:lstStyle/>
          <a:p>
            <a:pPr algn="l"/>
            <a:r>
              <a:rPr lang="en-US" sz="3200" dirty="0">
                <a:latin typeface="Roboto" charset="0"/>
                <a:ea typeface="Roboto" charset="0"/>
                <a:cs typeface="Roboto" charset="0"/>
              </a:rPr>
              <a:t>CLASSICAL, OR COUNTRY-BASED, TRADE THEORIES </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00000"/>
              </a:lnSpc>
              <a:buFont typeface="Arial" charset="0"/>
              <a:buChar char="•"/>
            </a:pPr>
            <a:r>
              <a:rPr lang="en-US" sz="2000" dirty="0">
                <a:latin typeface="Roboto Light" charset="0"/>
                <a:ea typeface="Roboto Light" charset="0"/>
                <a:cs typeface="Roboto Light" charset="0"/>
              </a:rPr>
              <a:t>Leontief Paradox: A paradox identified by Russian economist </a:t>
            </a:r>
            <a:r>
              <a:rPr lang="en-US" sz="2000" dirty="0" err="1">
                <a:latin typeface="Roboto Light" charset="0"/>
                <a:ea typeface="Roboto Light" charset="0"/>
                <a:cs typeface="Roboto Light" charset="0"/>
              </a:rPr>
              <a:t>Wassily</a:t>
            </a:r>
            <a:r>
              <a:rPr lang="en-US" sz="2000" dirty="0">
                <a:latin typeface="Roboto Light" charset="0"/>
                <a:ea typeface="Roboto Light" charset="0"/>
                <a:cs typeface="Roboto Light" charset="0"/>
              </a:rPr>
              <a:t> W. Leontief that states, in the real world, the reverse of the factor proportions theory exists in some countries.</a:t>
            </a:r>
          </a:p>
          <a:p>
            <a:pPr marL="800100" lvl="1" indent="-342900">
              <a:lnSpc>
                <a:spcPct val="100000"/>
              </a:lnSpc>
              <a:buFont typeface="Arial" charset="0"/>
              <a:buChar char="•"/>
            </a:pPr>
            <a:r>
              <a:rPr lang="en-US" sz="1800" dirty="0">
                <a:latin typeface="Roboto Light" charset="0"/>
                <a:ea typeface="Roboto Light" charset="0"/>
                <a:cs typeface="Roboto Light" charset="0"/>
              </a:rPr>
              <a:t>For example, even though a country may be abundant in capital, it may still import more capital-intensive goods.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841607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344109" cy="826413"/>
          </a:xfrm>
          <a:prstGeom prst="rect">
            <a:avLst/>
          </a:prstGeom>
        </p:spPr>
        <p:txBody>
          <a:bodyPr>
            <a:normAutofit/>
          </a:bodyPr>
          <a:lstStyle/>
          <a:p>
            <a:pPr algn="l"/>
            <a:r>
              <a:rPr lang="en-US" sz="3200" dirty="0">
                <a:latin typeface="Roboto" charset="0"/>
                <a:ea typeface="Roboto" charset="0"/>
                <a:cs typeface="Roboto" charset="0"/>
              </a:rPr>
              <a:t>MODERN, OR FIRM-BASED, TRADE THEORIES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10000"/>
              </a:lnSpc>
              <a:buFont typeface="Arial" charset="0"/>
              <a:buChar char="•"/>
            </a:pPr>
            <a:r>
              <a:rPr lang="en-US" sz="2000" dirty="0">
                <a:latin typeface="Roboto Light" charset="0"/>
                <a:ea typeface="Roboto Light" charset="0"/>
                <a:cs typeface="Roboto Light" charset="0"/>
              </a:rPr>
              <a:t>Country similarity theory: A modern, firm-based international trade theory that explains intra-industry trade by stating that countries with the most similarities in factors such as incomes, consumer habits, market preferences, stage of technology, communications, degree of industrialization, and others will be more likely to engage in trade between countries and intra-industry trade will be common.</a:t>
            </a:r>
          </a:p>
          <a:p>
            <a:pPr marL="342900" indent="-342900">
              <a:lnSpc>
                <a:spcPct val="110000"/>
              </a:lnSpc>
              <a:buFont typeface="Arial" charset="0"/>
              <a:buChar char="•"/>
            </a:pPr>
            <a:r>
              <a:rPr lang="en-US" sz="2000" dirty="0">
                <a:latin typeface="Roboto Light" charset="0"/>
                <a:ea typeface="Roboto Light" charset="0"/>
                <a:cs typeface="Roboto Light" charset="0"/>
              </a:rPr>
              <a:t>Product life cycle theory: A modern, firm-based international trade theory that states that a product life cycle has three distinct stages: (1) new product, (2) maturing product, and (3) standardized product.</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720611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369509" cy="944947"/>
          </a:xfrm>
          <a:prstGeom prst="rect">
            <a:avLst/>
          </a:prstGeom>
        </p:spPr>
        <p:txBody>
          <a:bodyPr>
            <a:noAutofit/>
          </a:bodyPr>
          <a:lstStyle/>
          <a:p>
            <a:pPr algn="l"/>
            <a:r>
              <a:rPr lang="en-US" sz="3200" dirty="0">
                <a:latin typeface="Roboto" charset="0"/>
                <a:ea typeface="Roboto" charset="0"/>
                <a:cs typeface="Roboto" charset="0"/>
              </a:rPr>
              <a:t>MODERN, OR FIRM-BASED, TRADE THEORIES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10000"/>
              </a:lnSpc>
              <a:buFont typeface="Arial" charset="0"/>
              <a:buChar char="•"/>
            </a:pPr>
            <a:r>
              <a:rPr lang="en-US" sz="2000" dirty="0">
                <a:latin typeface="Roboto Light" charset="0"/>
                <a:ea typeface="Roboto Light" charset="0"/>
                <a:cs typeface="Roboto Light" charset="0"/>
              </a:rPr>
              <a:t>Global strategic rivalry theory</a:t>
            </a:r>
          </a:p>
          <a:p>
            <a:pPr marL="800100" lvl="1" indent="-342900">
              <a:lnSpc>
                <a:spcPct val="110000"/>
              </a:lnSpc>
              <a:buFont typeface="Arial" charset="0"/>
              <a:buChar char="•"/>
            </a:pPr>
            <a:r>
              <a:rPr lang="en-US" sz="1800" dirty="0">
                <a:latin typeface="Roboto Light" charset="0"/>
                <a:ea typeface="Roboto Light" charset="0"/>
                <a:cs typeface="Roboto Light" charset="0"/>
              </a:rPr>
              <a:t>Focused on MNCs and their efforts to gain a competitive advantage against other global firms in their industry</a:t>
            </a:r>
          </a:p>
          <a:p>
            <a:pPr marL="342900" indent="-342900">
              <a:lnSpc>
                <a:spcPct val="110000"/>
              </a:lnSpc>
              <a:buFont typeface="Arial" charset="0"/>
              <a:buChar char="•"/>
            </a:pPr>
            <a:r>
              <a:rPr lang="en-US" sz="2000" dirty="0">
                <a:latin typeface="Roboto Light" charset="0"/>
                <a:ea typeface="Roboto Light" charset="0"/>
                <a:cs typeface="Roboto Light" charset="0"/>
              </a:rPr>
              <a:t>Barriers to entry: The obstacles a new firm may face when trying to enter into an industry or new market.</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3330690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420309" cy="877213"/>
          </a:xfrm>
          <a:prstGeom prst="rect">
            <a:avLst/>
          </a:prstGeom>
        </p:spPr>
        <p:txBody>
          <a:bodyPr>
            <a:normAutofit/>
          </a:bodyPr>
          <a:lstStyle/>
          <a:p>
            <a:pPr algn="l"/>
            <a:r>
              <a:rPr lang="en-US" sz="3200" dirty="0">
                <a:latin typeface="Roboto" charset="0"/>
                <a:ea typeface="Roboto" charset="0"/>
                <a:cs typeface="Roboto" charset="0"/>
              </a:rPr>
              <a:t>MODERN, OR FIRM-BASED, TRADE THEORIES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10000"/>
              </a:lnSpc>
              <a:buFont typeface="Arial" charset="0"/>
              <a:buChar char="•"/>
            </a:pPr>
            <a:r>
              <a:rPr lang="en-US" sz="2000" dirty="0">
                <a:latin typeface="Roboto Light" charset="0"/>
                <a:ea typeface="Roboto Light" charset="0"/>
                <a:cs typeface="Roboto Light" charset="0"/>
              </a:rPr>
              <a:t>The barriers to entry that corporations may seek to optimize include:</a:t>
            </a:r>
          </a:p>
          <a:p>
            <a:pPr marL="800100" lvl="1" indent="-342900">
              <a:lnSpc>
                <a:spcPct val="110000"/>
              </a:lnSpc>
              <a:buFont typeface="Arial" charset="0"/>
              <a:buChar char="•"/>
            </a:pPr>
            <a:r>
              <a:rPr lang="en-US" sz="1800" dirty="0">
                <a:latin typeface="Roboto Light" charset="0"/>
                <a:ea typeface="Roboto Light" charset="0"/>
                <a:cs typeface="Roboto Light" charset="0"/>
              </a:rPr>
              <a:t>Research and development</a:t>
            </a:r>
          </a:p>
          <a:p>
            <a:pPr marL="800100" lvl="1" indent="-342900">
              <a:lnSpc>
                <a:spcPct val="110000"/>
              </a:lnSpc>
              <a:buFont typeface="Arial" charset="0"/>
              <a:buChar char="•"/>
            </a:pPr>
            <a:r>
              <a:rPr lang="en-US" sz="1800" dirty="0">
                <a:latin typeface="Roboto Light" charset="0"/>
                <a:ea typeface="Roboto Light" charset="0"/>
                <a:cs typeface="Roboto Light" charset="0"/>
              </a:rPr>
              <a:t>The ownership of intellectual property rights</a:t>
            </a:r>
          </a:p>
          <a:p>
            <a:pPr marL="800100" lvl="1" indent="-342900">
              <a:lnSpc>
                <a:spcPct val="110000"/>
              </a:lnSpc>
              <a:buFont typeface="Arial" charset="0"/>
              <a:buChar char="•"/>
            </a:pPr>
            <a:r>
              <a:rPr lang="en-US" sz="1800" dirty="0">
                <a:latin typeface="Roboto Light" charset="0"/>
                <a:ea typeface="Roboto Light" charset="0"/>
                <a:cs typeface="Roboto Light" charset="0"/>
              </a:rPr>
              <a:t>Economies of scale</a:t>
            </a:r>
          </a:p>
          <a:p>
            <a:pPr marL="800100" lvl="1" indent="-342900">
              <a:lnSpc>
                <a:spcPct val="110000"/>
              </a:lnSpc>
              <a:buFont typeface="Arial" charset="0"/>
              <a:buChar char="•"/>
            </a:pPr>
            <a:r>
              <a:rPr lang="en-US" sz="1800" dirty="0">
                <a:latin typeface="Roboto Light" charset="0"/>
                <a:ea typeface="Roboto Light" charset="0"/>
                <a:cs typeface="Roboto Light" charset="0"/>
              </a:rPr>
              <a:t>Unique business processes or methods as well as extensive experience in the industry</a:t>
            </a:r>
          </a:p>
          <a:p>
            <a:pPr marL="800100" lvl="1" indent="-342900">
              <a:lnSpc>
                <a:spcPct val="110000"/>
              </a:lnSpc>
              <a:buFont typeface="Arial" charset="0"/>
              <a:buChar char="•"/>
            </a:pPr>
            <a:r>
              <a:rPr lang="en-US" sz="1800" dirty="0">
                <a:latin typeface="Roboto Light" charset="0"/>
                <a:ea typeface="Roboto Light" charset="0"/>
                <a:cs typeface="Roboto Light" charset="0"/>
              </a:rPr>
              <a:t>The control of resources or favorable access to raw materials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548273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16142"/>
            <a:ext cx="9284842" cy="879258"/>
          </a:xfrm>
          <a:prstGeom prst="rect">
            <a:avLst/>
          </a:prstGeom>
        </p:spPr>
        <p:txBody>
          <a:bodyPr>
            <a:normAutofit/>
          </a:bodyPr>
          <a:lstStyle/>
          <a:p>
            <a:pPr algn="l"/>
            <a:r>
              <a:rPr lang="en-US" sz="3200" dirty="0">
                <a:latin typeface="Roboto" charset="0"/>
                <a:ea typeface="Roboto" charset="0"/>
                <a:cs typeface="Roboto" charset="0"/>
              </a:rPr>
              <a:t>MODERN, OR FIRM-BASED, TRADE THEORIES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10000"/>
              </a:lnSpc>
              <a:buFont typeface="Arial" charset="0"/>
              <a:buChar char="•"/>
            </a:pPr>
            <a:r>
              <a:rPr lang="en-US" sz="2000" dirty="0">
                <a:latin typeface="Roboto Light" charset="0"/>
                <a:ea typeface="Roboto Light" charset="0"/>
                <a:cs typeface="Roboto Light" charset="0"/>
              </a:rPr>
              <a:t>Porter’s theory: A modern, firm-based international trade theory that states that a nation’s or firm’s competitiveness in an industry depends on the capacity of the industry and firm to innovate and upgrade. It identifies four key determinants of national competitiveness:</a:t>
            </a:r>
          </a:p>
          <a:p>
            <a:pPr marL="800100" lvl="1" indent="-342900">
              <a:lnSpc>
                <a:spcPct val="110000"/>
              </a:lnSpc>
              <a:buFont typeface="Arial" charset="0"/>
              <a:buChar char="•"/>
            </a:pPr>
            <a:r>
              <a:rPr lang="en-US" sz="1800" dirty="0">
                <a:latin typeface="Roboto Light" charset="0"/>
                <a:ea typeface="Roboto Light" charset="0"/>
                <a:cs typeface="Roboto Light" charset="0"/>
              </a:rPr>
              <a:t>Local market resources and capabilities</a:t>
            </a:r>
          </a:p>
          <a:p>
            <a:pPr marL="800100" lvl="1" indent="-342900">
              <a:lnSpc>
                <a:spcPct val="110000"/>
              </a:lnSpc>
              <a:buFont typeface="Arial" charset="0"/>
              <a:buChar char="•"/>
            </a:pPr>
            <a:r>
              <a:rPr lang="en-US" sz="1800" dirty="0">
                <a:latin typeface="Roboto Light" charset="0"/>
                <a:ea typeface="Roboto Light" charset="0"/>
                <a:cs typeface="Roboto Light" charset="0"/>
              </a:rPr>
              <a:t>Local market demand conditions</a:t>
            </a:r>
          </a:p>
          <a:p>
            <a:pPr marL="800100" lvl="1" indent="-342900">
              <a:lnSpc>
                <a:spcPct val="110000"/>
              </a:lnSpc>
              <a:buFont typeface="Arial" charset="0"/>
              <a:buChar char="•"/>
            </a:pPr>
            <a:r>
              <a:rPr lang="en-US" sz="1800" dirty="0">
                <a:latin typeface="Roboto Light" charset="0"/>
                <a:ea typeface="Roboto Light" charset="0"/>
                <a:cs typeface="Roboto Light" charset="0"/>
              </a:rPr>
              <a:t>Local suppliers and complementary industries</a:t>
            </a:r>
          </a:p>
          <a:p>
            <a:pPr marL="800100" lvl="1" indent="-342900">
              <a:lnSpc>
                <a:spcPct val="110000"/>
              </a:lnSpc>
              <a:buFont typeface="Arial" charset="0"/>
              <a:buChar char="•"/>
            </a:pPr>
            <a:r>
              <a:rPr lang="en-US" sz="1800" dirty="0">
                <a:latin typeface="Roboto Light" charset="0"/>
                <a:ea typeface="Roboto Light" charset="0"/>
                <a:cs typeface="Roboto Light" charset="0"/>
              </a:rPr>
              <a:t>Local firm characteristics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3127192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149220" cy="695325"/>
          </a:xfrm>
          <a:prstGeom prst="rect">
            <a:avLst/>
          </a:prstGeom>
        </p:spPr>
        <p:txBody>
          <a:bodyPr>
            <a:noAutofit/>
          </a:bodyPr>
          <a:lstStyle/>
          <a:p>
            <a:pPr algn="l"/>
            <a:r>
              <a:rPr lang="en-US" sz="3200" dirty="0">
                <a:latin typeface="Roboto" charset="0"/>
                <a:ea typeface="Roboto" charset="0"/>
                <a:cs typeface="Roboto" charset="0"/>
              </a:rPr>
              <a:t>FOUR DETERMINANTS OF PORTER’S THEORY</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pic>
        <p:nvPicPr>
          <p:cNvPr id="6" name="Picture 4" descr="23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82699" y="1699468"/>
            <a:ext cx="4556238" cy="455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5272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284842" cy="856552"/>
          </a:xfrm>
          <a:prstGeom prst="rect">
            <a:avLst/>
          </a:prstGeom>
        </p:spPr>
        <p:txBody>
          <a:bodyPr>
            <a:noAutofit/>
          </a:bodyPr>
          <a:lstStyle/>
          <a:p>
            <a:pPr algn="l"/>
            <a:r>
              <a:rPr lang="en-US" sz="3200" dirty="0">
                <a:latin typeface="Roboto" charset="0"/>
                <a:ea typeface="Roboto" charset="0"/>
                <a:cs typeface="Roboto" charset="0"/>
              </a:rPr>
              <a:t>WHAT ARE THE DIFFERENT POLITICAL SYSTEMS?</a:t>
            </a:r>
          </a:p>
        </p:txBody>
      </p:sp>
      <p:sp>
        <p:nvSpPr>
          <p:cNvPr id="3" name="Subtitle 2"/>
          <p:cNvSpPr>
            <a:spLocks noGrp="1"/>
          </p:cNvSpPr>
          <p:nvPr>
            <p:ph type="subTitle" idx="4294967295"/>
          </p:nvPr>
        </p:nvSpPr>
        <p:spPr>
          <a:xfrm>
            <a:off x="1185860" y="1904710"/>
            <a:ext cx="9939340" cy="2806183"/>
          </a:xfrm>
          <a:prstGeom prst="rect">
            <a:avLst/>
          </a:prstGeom>
        </p:spPr>
        <p:txBody>
          <a:bodyPr>
            <a:noAutofit/>
          </a:bodyPr>
          <a:lstStyle/>
          <a:p>
            <a:pPr marL="342900" indent="-342900">
              <a:buFont typeface="Arial" charset="0"/>
              <a:buChar char="•"/>
            </a:pPr>
            <a:r>
              <a:rPr lang="en-US" sz="2000" dirty="0">
                <a:latin typeface="Roboto Light" charset="0"/>
                <a:ea typeface="Roboto Light" charset="0"/>
                <a:cs typeface="Roboto Light" charset="0"/>
              </a:rPr>
              <a:t>Political system: The system of politics and government in a country; it governs a complete set of rules, regulations, institutions, and attitudes.</a:t>
            </a:r>
          </a:p>
          <a:p>
            <a:pPr marL="800100" lvl="1" indent="-342900">
              <a:buFont typeface="Arial" charset="0"/>
              <a:buChar char="•"/>
            </a:pPr>
            <a:r>
              <a:rPr lang="en-US" sz="1800" dirty="0">
                <a:latin typeface="Roboto Light" charset="0"/>
                <a:ea typeface="Roboto Light" charset="0"/>
                <a:cs typeface="Roboto Light" charset="0"/>
              </a:rPr>
              <a:t>Anarchism: A political ideology that contends that individuals should control political activities and public government is both unnecessary and unwanted.</a:t>
            </a:r>
          </a:p>
          <a:p>
            <a:pPr marL="800100" lvl="1" indent="-342900">
              <a:buFont typeface="Arial" charset="0"/>
              <a:buChar char="•"/>
            </a:pPr>
            <a:r>
              <a:rPr lang="en-US" sz="1800" dirty="0">
                <a:latin typeface="Roboto Light" charset="0"/>
                <a:ea typeface="Roboto Light" charset="0"/>
                <a:cs typeface="Roboto Light" charset="0"/>
              </a:rPr>
              <a:t>Democracy: A form of government that derives its power from the people.</a:t>
            </a:r>
          </a:p>
          <a:p>
            <a:pPr marL="800100" lvl="1" indent="-342900">
              <a:buFont typeface="Arial" charset="0"/>
              <a:buChar char="•"/>
            </a:pPr>
            <a:r>
              <a:rPr lang="en-US" sz="1800" dirty="0">
                <a:latin typeface="Roboto Light" charset="0"/>
                <a:ea typeface="Roboto Light" charset="0"/>
                <a:cs typeface="Roboto Light" charset="0"/>
              </a:rPr>
              <a:t>Pluralism: A political ideology that asserts that both public and private groups are important in a well-functioning political system.</a:t>
            </a:r>
          </a:p>
          <a:p>
            <a:pPr marL="800100" lvl="1" indent="-342900">
              <a:buFont typeface="Arial" charset="0"/>
              <a:buChar char="•"/>
            </a:pPr>
            <a:r>
              <a:rPr lang="en-US" sz="1800" dirty="0">
                <a:latin typeface="Roboto Light" charset="0"/>
                <a:ea typeface="Roboto Light" charset="0"/>
                <a:cs typeface="Roboto Light" charset="0"/>
              </a:rPr>
              <a:t>Totalitarianism: A political ideology that contends that every aspect of an individual’s life should be controlled and dictated by a strong, central government.</a:t>
            </a:r>
          </a:p>
          <a:p>
            <a:pPr marL="800100" lvl="1" indent="-342900">
              <a:buFont typeface="Arial" charset="0"/>
              <a:buChar char="•"/>
            </a:pPr>
            <a:endParaRPr lang="en-US" sz="1800" dirty="0">
              <a:latin typeface="Roboto Light" charset="0"/>
              <a:ea typeface="Roboto Light" charset="0"/>
              <a:cs typeface="Roboto Light"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840428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284842" cy="856552"/>
          </a:xfrm>
          <a:prstGeom prst="rect">
            <a:avLst/>
          </a:prstGeom>
        </p:spPr>
        <p:txBody>
          <a:bodyPr>
            <a:noAutofit/>
          </a:bodyPr>
          <a:lstStyle/>
          <a:p>
            <a:pPr algn="l"/>
            <a:r>
              <a:rPr lang="en-US" sz="3200" dirty="0">
                <a:latin typeface="Roboto" charset="0"/>
                <a:ea typeface="Roboto" charset="0"/>
                <a:cs typeface="Roboto" charset="0"/>
              </a:rPr>
              <a:t>WHAT ARE THE DIFFERENT POLITICAL SYSTEMS?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buFont typeface="Arial" charset="0"/>
              <a:buChar char="•"/>
            </a:pPr>
            <a:r>
              <a:rPr lang="en-US" sz="2000" dirty="0">
                <a:latin typeface="Roboto Light" charset="0"/>
                <a:ea typeface="Roboto Light" charset="0"/>
                <a:cs typeface="Roboto Light" charset="0"/>
              </a:rPr>
              <a:t>A company asks several questions regarding a prospective country’s government to assess possible risks:</a:t>
            </a:r>
          </a:p>
          <a:p>
            <a:pPr marL="800100" lvl="1" indent="-342900">
              <a:buFont typeface="Arial" charset="0"/>
              <a:buChar char="•"/>
            </a:pPr>
            <a:r>
              <a:rPr lang="en-US" sz="1800" dirty="0">
                <a:latin typeface="Roboto Light" charset="0"/>
                <a:ea typeface="Roboto Light" charset="0"/>
                <a:cs typeface="Roboto Light" charset="0"/>
              </a:rPr>
              <a:t>How stable is the government?</a:t>
            </a:r>
          </a:p>
          <a:p>
            <a:pPr marL="800100" lvl="1" indent="-342900">
              <a:buFont typeface="Arial" charset="0"/>
              <a:buChar char="•"/>
            </a:pPr>
            <a:r>
              <a:rPr lang="en-US" sz="1800" dirty="0">
                <a:latin typeface="Roboto Light" charset="0"/>
                <a:ea typeface="Roboto Light" charset="0"/>
                <a:cs typeface="Roboto Light" charset="0"/>
              </a:rPr>
              <a:t>Is it a democracy or a dictatorship?</a:t>
            </a:r>
          </a:p>
          <a:p>
            <a:pPr marL="800100" lvl="1" indent="-342900">
              <a:buFont typeface="Arial" charset="0"/>
              <a:buChar char="•"/>
            </a:pPr>
            <a:r>
              <a:rPr lang="en-US" sz="1800" dirty="0">
                <a:latin typeface="Roboto Light" charset="0"/>
                <a:ea typeface="Roboto Light" charset="0"/>
                <a:cs typeface="Roboto Light" charset="0"/>
              </a:rPr>
              <a:t>If a new party comes into power, will the rules of business change dramatically?</a:t>
            </a:r>
          </a:p>
          <a:p>
            <a:pPr marL="800100" lvl="1" indent="-342900">
              <a:buFont typeface="Arial" charset="0"/>
              <a:buChar char="•"/>
            </a:pPr>
            <a:r>
              <a:rPr lang="en-US" sz="1800" dirty="0">
                <a:latin typeface="Roboto Light" charset="0"/>
                <a:ea typeface="Roboto Light" charset="0"/>
                <a:cs typeface="Roboto Light" charset="0"/>
              </a:rPr>
              <a:t>Is power concentrated in the hands of a few, or is it clearly outlined in a constitution or similar national legal document?</a:t>
            </a:r>
          </a:p>
          <a:p>
            <a:pPr marL="800100" lvl="1" indent="-342900">
              <a:buFont typeface="Arial" charset="0"/>
              <a:buChar char="•"/>
            </a:pPr>
            <a:r>
              <a:rPr lang="en-US" sz="1800" dirty="0">
                <a:latin typeface="Roboto Light" charset="0"/>
                <a:ea typeface="Roboto Light" charset="0"/>
                <a:cs typeface="Roboto Light" charset="0"/>
              </a:rPr>
              <a:t>How involved is the government in the private sector?</a:t>
            </a:r>
          </a:p>
          <a:p>
            <a:pPr marL="800100" lvl="1" indent="-342900">
              <a:buFont typeface="Arial" charset="0"/>
              <a:buChar char="•"/>
            </a:pPr>
            <a:r>
              <a:rPr lang="en-US" sz="1800" dirty="0">
                <a:latin typeface="Roboto Light" charset="0"/>
                <a:ea typeface="Roboto Light" charset="0"/>
                <a:cs typeface="Roboto Light" charset="0"/>
              </a:rPr>
              <a:t>Is there a well-established legal environment both to enforce policies and rules as well as to challenge them?</a:t>
            </a:r>
          </a:p>
          <a:p>
            <a:pPr marL="800100" lvl="1" indent="-342900">
              <a:buFont typeface="Arial" charset="0"/>
              <a:buChar char="•"/>
            </a:pPr>
            <a:r>
              <a:rPr lang="en-US" sz="1800" dirty="0">
                <a:latin typeface="Roboto Light" charset="0"/>
                <a:ea typeface="Roboto Light" charset="0"/>
                <a:cs typeface="Roboto Light" charset="0"/>
              </a:rPr>
              <a:t>How transparent is the government’s political, legal, and economic decision-making process?</a:t>
            </a:r>
          </a:p>
          <a:p>
            <a:pPr marL="800100" lvl="1" indent="-342900">
              <a:buFont typeface="Arial" charset="0"/>
              <a:buChar char="•"/>
            </a:pPr>
            <a:endParaRPr lang="en-US" sz="1800" dirty="0">
              <a:latin typeface="Roboto Light" charset="0"/>
              <a:ea typeface="Roboto Light" charset="0"/>
              <a:cs typeface="Roboto Light"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32233317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284842" cy="856552"/>
          </a:xfrm>
          <a:prstGeom prst="rect">
            <a:avLst/>
          </a:prstGeom>
        </p:spPr>
        <p:txBody>
          <a:bodyPr>
            <a:noAutofit/>
          </a:bodyPr>
          <a:lstStyle/>
          <a:p>
            <a:pPr algn="l"/>
            <a:r>
              <a:rPr lang="en-US" sz="3200" dirty="0">
                <a:latin typeface="Roboto" charset="0"/>
                <a:ea typeface="Roboto" charset="0"/>
                <a:cs typeface="Roboto" charset="0"/>
              </a:rPr>
              <a:t>WHAT ARE THE DIFFERENT POLITICAL SYSTEMS?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buFont typeface="Arial" charset="0"/>
              <a:buChar char="•"/>
            </a:pPr>
            <a:r>
              <a:rPr lang="en-US" sz="2000" dirty="0">
                <a:latin typeface="Roboto Light" charset="0"/>
                <a:ea typeface="Roboto Light" charset="0"/>
                <a:cs typeface="Roboto Light" charset="0"/>
              </a:rPr>
              <a:t>Capitalism: An economic system in which the means of production are owned and controlled privately.</a:t>
            </a:r>
          </a:p>
          <a:p>
            <a:pPr marL="342900" indent="-342900">
              <a:buFont typeface="Arial" charset="0"/>
              <a:buChar char="•"/>
            </a:pPr>
            <a:r>
              <a:rPr lang="en-US" sz="2000" dirty="0">
                <a:latin typeface="Roboto Light" charset="0"/>
                <a:ea typeface="Roboto Light" charset="0"/>
                <a:cs typeface="Roboto Light" charset="0"/>
              </a:rPr>
              <a:t>Planned economy: An economic system in which the government or state directs and controls the economy, including the means and decision making for production.</a:t>
            </a:r>
          </a:p>
          <a:p>
            <a:pPr marL="800100" lvl="1" indent="-342900">
              <a:buFont typeface="Arial" charset="0"/>
              <a:buChar char="•"/>
            </a:pPr>
            <a:endParaRPr lang="en-US" sz="1800" dirty="0">
              <a:latin typeface="Roboto Light" charset="0"/>
              <a:ea typeface="Roboto Light" charset="0"/>
              <a:cs typeface="Roboto Light"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604375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5435600"/>
          </a:xfrm>
          <a:prstGeom prst="rect">
            <a:avLst/>
          </a:prstGeom>
          <a:solidFill>
            <a:srgbClr val="006C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6CA7"/>
              </a:solidFill>
            </a:endParaRPr>
          </a:p>
        </p:txBody>
      </p:sp>
      <p:sp>
        <p:nvSpPr>
          <p:cNvPr id="3" name="Content Placeholder 2"/>
          <p:cNvSpPr>
            <a:spLocks noGrp="1"/>
          </p:cNvSpPr>
          <p:nvPr>
            <p:ph idx="4294967295"/>
          </p:nvPr>
        </p:nvSpPr>
        <p:spPr>
          <a:xfrm>
            <a:off x="211666" y="1994959"/>
            <a:ext cx="10515600" cy="3152775"/>
          </a:xfrm>
          <a:prstGeom prst="rect">
            <a:avLst/>
          </a:prstGeo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bg1"/>
                </a:solidFill>
                <a:latin typeface="Roboto Light" charset="0"/>
                <a:ea typeface="Roboto Light" charset="0"/>
                <a:cs typeface="Roboto Light" charset="0"/>
              </a:rPr>
              <a:t>PUBLISHED BY:</a:t>
            </a:r>
          </a:p>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bg1"/>
                </a:solidFill>
                <a:latin typeface="Roboto Light" charset="0"/>
                <a:ea typeface="Roboto Light" charset="0"/>
                <a:cs typeface="Roboto Light" charset="0"/>
              </a:rPr>
              <a:t>FLATWORLD</a:t>
            </a:r>
          </a:p>
          <a:p>
            <a:pPr marL="0" marR="0" lvl="0" indent="0" defTabSz="914400" eaLnBrk="1" fontAlgn="auto" latinLnBrk="0" hangingPunct="1">
              <a:lnSpc>
                <a:spcPct val="100000"/>
              </a:lnSpc>
              <a:spcBef>
                <a:spcPts val="0"/>
              </a:spcBef>
              <a:spcAft>
                <a:spcPts val="1200"/>
              </a:spcAft>
              <a:buClrTx/>
              <a:buSzTx/>
              <a:buFontTx/>
              <a:buNone/>
              <a:tabLst/>
              <a:defRPr/>
            </a:pPr>
            <a:endParaRPr lang="en-US" sz="1600" dirty="0">
              <a:solidFill>
                <a:schemeClr val="bg1"/>
              </a:solidFill>
              <a:latin typeface="Roboto Light" charset="0"/>
              <a:ea typeface="Roboto Light" charset="0"/>
              <a:cs typeface="Roboto Light" charset="0"/>
            </a:endParaRPr>
          </a:p>
          <a:p>
            <a:pPr marL="0" marR="0" lvl="0" indent="0" defTabSz="914400" eaLnBrk="1" fontAlgn="auto" latinLnBrk="0" hangingPunct="1">
              <a:lnSpc>
                <a:spcPct val="100000"/>
              </a:lnSpc>
              <a:spcBef>
                <a:spcPts val="0"/>
              </a:spcBef>
              <a:spcAft>
                <a:spcPts val="1200"/>
              </a:spcAft>
              <a:buClrTx/>
              <a:buSzTx/>
              <a:buFontTx/>
              <a:buNone/>
              <a:tabLst/>
              <a:defRPr/>
            </a:pPr>
            <a:r>
              <a:rPr lang="en-US" sz="1600" dirty="0">
                <a:solidFill>
                  <a:schemeClr val="bg1"/>
                </a:solidFill>
                <a:latin typeface="Roboto Light" charset="0"/>
                <a:ea typeface="Roboto Light" charset="0"/>
                <a:cs typeface="Roboto Light" charset="0"/>
              </a:rPr>
              <a:t>©2018 BY </a:t>
            </a:r>
            <a:r>
              <a:rPr lang="en-US" sz="1600" dirty="0" smtClean="0">
                <a:solidFill>
                  <a:schemeClr val="bg1"/>
                </a:solidFill>
                <a:latin typeface="Roboto Light" charset="0"/>
                <a:ea typeface="Roboto Light" charset="0"/>
                <a:cs typeface="Roboto Light" charset="0"/>
              </a:rPr>
              <a:t>MASON A. </a:t>
            </a:r>
            <a:r>
              <a:rPr lang="en-US" sz="1600" dirty="0">
                <a:solidFill>
                  <a:schemeClr val="bg1"/>
                </a:solidFill>
                <a:latin typeface="Roboto Light" charset="0"/>
                <a:ea typeface="Roboto Light" charset="0"/>
                <a:cs typeface="Roboto Light" charset="0"/>
              </a:rPr>
              <a:t>CARPENTER AND SANJYOT P. DUNUNG. ALL RIGHTS RESERVED. YOUR USE OF THIS WORK IS SUBJECT TO THE LICENSE AGREEMENT AVAILABLE. </a:t>
            </a:r>
            <a:r>
              <a:rPr lang="en-US" sz="1600" dirty="0">
                <a:solidFill>
                  <a:schemeClr val="bg1"/>
                </a:solidFill>
                <a:latin typeface="Roboto Light" charset="0"/>
                <a:ea typeface="Roboto Light" charset="0"/>
                <a:cs typeface="Roboto Light" charset="0"/>
                <a:hlinkClick r:id="rId2"/>
              </a:rPr>
              <a:t>HERE</a:t>
            </a:r>
            <a:endParaRPr lang="en-US" sz="1600" dirty="0">
              <a:solidFill>
                <a:schemeClr val="bg1"/>
              </a:solidFill>
              <a:latin typeface="Roboto Light" charset="0"/>
              <a:ea typeface="Roboto Light" charset="0"/>
              <a:cs typeface="Roboto Light" charset="0"/>
            </a:endParaRPr>
          </a:p>
          <a:p>
            <a:pPr marL="0" marR="0" lvl="0" indent="0" defTabSz="914400" eaLnBrk="1" fontAlgn="auto" latinLnBrk="0" hangingPunct="1">
              <a:lnSpc>
                <a:spcPct val="100000"/>
              </a:lnSpc>
              <a:spcBef>
                <a:spcPts val="0"/>
              </a:spcBef>
              <a:spcAft>
                <a:spcPts val="1200"/>
              </a:spcAft>
              <a:buClrTx/>
              <a:buSzTx/>
              <a:buFontTx/>
              <a:buNone/>
              <a:tabLst/>
              <a:defRPr/>
            </a:pPr>
            <a:r>
              <a:rPr lang="en-US" sz="1600" dirty="0" smtClean="0">
                <a:solidFill>
                  <a:schemeClr val="bg1"/>
                </a:solidFill>
                <a:latin typeface="Roboto Light" charset="0"/>
                <a:ea typeface="Roboto Light" charset="0"/>
                <a:cs typeface="Roboto Light" charset="0"/>
              </a:rPr>
              <a:t>NO PART OF THIS WORK MAY BE USED</a:t>
            </a:r>
            <a:r>
              <a:rPr lang="en-US" sz="1600" dirty="0">
                <a:solidFill>
                  <a:schemeClr val="bg1"/>
                </a:solidFill>
                <a:latin typeface="Roboto Light" charset="0"/>
                <a:ea typeface="Roboto Light" charset="0"/>
                <a:cs typeface="Roboto Light" charset="0"/>
              </a:rPr>
              <a:t>, MODIFIED, OR REPRODUCED IN ANY FORM BY ANY MEANS EXCEPT AS EXPRESSLY PERMITTED UNDER THE LICENSING AGREEMENT.</a:t>
            </a:r>
          </a:p>
        </p:txBody>
      </p:sp>
    </p:spTree>
    <p:extLst>
      <p:ext uri="{BB962C8B-B14F-4D97-AF65-F5344CB8AC3E}">
        <p14:creationId xmlns:p14="http://schemas.microsoft.com/office/powerpoint/2010/main" val="1717697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8050262" cy="856552"/>
          </a:xfrm>
          <a:prstGeom prst="rect">
            <a:avLst/>
          </a:prstGeom>
        </p:spPr>
        <p:txBody>
          <a:bodyPr>
            <a:noAutofit/>
          </a:bodyPr>
          <a:lstStyle/>
          <a:p>
            <a:pPr algn="l"/>
            <a:r>
              <a:rPr lang="en-US" sz="3200" dirty="0">
                <a:latin typeface="Roboto" charset="0"/>
                <a:ea typeface="Roboto" charset="0"/>
                <a:cs typeface="Roboto" charset="0"/>
              </a:rPr>
              <a:t>WHAT ARE THE DIFFERENT LEGAL SYSTEMS?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buFont typeface="Arial" charset="0"/>
              <a:buChar char="•"/>
            </a:pPr>
            <a:r>
              <a:rPr lang="en-US" sz="2000" dirty="0">
                <a:latin typeface="Roboto Light" charset="0"/>
                <a:ea typeface="Roboto Light" charset="0"/>
                <a:cs typeface="Roboto Light" charset="0"/>
              </a:rPr>
              <a:t>Civil law: A legal system based upon a detailed set of laws that constitute a code and on how the law is applied to the facts.</a:t>
            </a:r>
          </a:p>
          <a:p>
            <a:pPr marL="342900" indent="-342900">
              <a:buFont typeface="Arial" charset="0"/>
              <a:buChar char="•"/>
            </a:pPr>
            <a:r>
              <a:rPr lang="en-US" sz="2000" dirty="0">
                <a:latin typeface="Roboto Light" charset="0"/>
                <a:ea typeface="Roboto Light" charset="0"/>
                <a:cs typeface="Roboto Light" charset="0"/>
              </a:rPr>
              <a:t>Common law: A legal system based on traditions and precedence.</a:t>
            </a:r>
          </a:p>
          <a:p>
            <a:pPr marL="342900" indent="-342900">
              <a:buFont typeface="Arial" charset="0"/>
              <a:buChar char="•"/>
            </a:pPr>
            <a:r>
              <a:rPr lang="en-US" sz="2000" dirty="0">
                <a:latin typeface="Roboto Light" charset="0"/>
                <a:ea typeface="Roboto Light" charset="0"/>
                <a:cs typeface="Roboto Light" charset="0"/>
              </a:rPr>
              <a:t>In these two systems, judges interpret the law and judicial rulings can set precedent.</a:t>
            </a:r>
          </a:p>
          <a:p>
            <a:pPr marL="342900" indent="-342900">
              <a:buFont typeface="Arial" charset="0"/>
              <a:buChar char="•"/>
            </a:pPr>
            <a:r>
              <a:rPr lang="en-US" sz="2000" dirty="0">
                <a:latin typeface="Roboto Light" charset="0"/>
                <a:ea typeface="Roboto Light" charset="0"/>
                <a:cs typeface="Roboto Light" charset="0"/>
              </a:rPr>
              <a:t>Religious law: Known as theocratic law; this legal system is based on religious guidelines.</a:t>
            </a:r>
          </a:p>
          <a:p>
            <a:pPr marL="800100" lvl="1" indent="-342900">
              <a:buFont typeface="Arial" charset="0"/>
              <a:buChar char="•"/>
            </a:pPr>
            <a:r>
              <a:rPr lang="en-US" sz="1800" dirty="0" err="1">
                <a:latin typeface="Roboto Light" charset="0"/>
                <a:ea typeface="Roboto Light" charset="0"/>
                <a:cs typeface="Roboto Light" charset="0"/>
              </a:rPr>
              <a:t>Sharīʿah</a:t>
            </a:r>
            <a:r>
              <a:rPr lang="en-US" sz="1800" dirty="0">
                <a:latin typeface="Roboto Light" charset="0"/>
                <a:ea typeface="Roboto Light" charset="0"/>
                <a:cs typeface="Roboto Light" charset="0"/>
              </a:rPr>
              <a:t>: Islamic religious law that addresses all aspect of daily life; in terms of business and finance, the law prohibits charging interest on money and other common investment activities, including hedging and short selling.</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9182455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8545213" cy="831385"/>
          </a:xfrm>
          <a:prstGeom prst="rect">
            <a:avLst/>
          </a:prstGeom>
        </p:spPr>
        <p:txBody>
          <a:bodyPr>
            <a:noAutofit/>
          </a:bodyPr>
          <a:lstStyle/>
          <a:p>
            <a:pPr algn="l"/>
            <a:r>
              <a:rPr lang="en-US" sz="3200" dirty="0">
                <a:latin typeface="Roboto" charset="0"/>
                <a:ea typeface="Roboto" charset="0"/>
                <a:cs typeface="Roboto" charset="0"/>
              </a:rPr>
              <a:t>WHY DO GOVERNMENTS INTERVENE IN TRADE?</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
        <p:nvSpPr>
          <p:cNvPr id="6" name="Rounded Rectangle 5"/>
          <p:cNvSpPr/>
          <p:nvPr/>
        </p:nvSpPr>
        <p:spPr>
          <a:xfrm>
            <a:off x="1721824" y="2330828"/>
            <a:ext cx="7858403" cy="1486163"/>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lvl="0" algn="ctr"/>
            <a:r>
              <a:rPr lang="en-US" sz="2400" dirty="0">
                <a:solidFill>
                  <a:schemeClr val="bg1"/>
                </a:solidFill>
                <a:latin typeface="Roboto"/>
              </a:rPr>
              <a:t>For a combination of political, economic, social, and cultural reasons</a:t>
            </a:r>
          </a:p>
        </p:txBody>
      </p:sp>
    </p:spTree>
    <p:extLst>
      <p:ext uri="{BB962C8B-B14F-4D97-AF65-F5344CB8AC3E}">
        <p14:creationId xmlns:p14="http://schemas.microsoft.com/office/powerpoint/2010/main" val="197695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462642" cy="822996"/>
          </a:xfrm>
          <a:prstGeom prst="rect">
            <a:avLst/>
          </a:prstGeom>
        </p:spPr>
        <p:txBody>
          <a:bodyPr>
            <a:noAutofit/>
          </a:bodyPr>
          <a:lstStyle/>
          <a:p>
            <a:pPr algn="l"/>
            <a:r>
              <a:rPr lang="en-US" sz="3200" dirty="0">
                <a:latin typeface="Roboto" charset="0"/>
                <a:ea typeface="Roboto" charset="0"/>
                <a:cs typeface="Roboto" charset="0"/>
              </a:rPr>
              <a:t>HOW DO GOVERNMENTS INTERVENE IN TRADE?</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buFont typeface="Arial" charset="0"/>
              <a:buChar char="•"/>
            </a:pPr>
            <a:r>
              <a:rPr lang="en-US" sz="2000" dirty="0">
                <a:latin typeface="Roboto Light" charset="0"/>
                <a:ea typeface="Roboto Light" charset="0"/>
                <a:cs typeface="Roboto Light" charset="0"/>
              </a:rPr>
              <a:t>Tariffs</a:t>
            </a:r>
          </a:p>
          <a:p>
            <a:pPr marL="800100" lvl="1" indent="-342900">
              <a:buFont typeface="Arial" charset="0"/>
              <a:buChar char="•"/>
            </a:pPr>
            <a:r>
              <a:rPr lang="en-US" sz="1800" dirty="0">
                <a:latin typeface="Roboto Light" charset="0"/>
                <a:ea typeface="Roboto Light" charset="0"/>
                <a:cs typeface="Roboto Light" charset="0"/>
              </a:rPr>
              <a:t>Specific tariffs: Taxes or tariffs that are levied as a fixed charge, regardless of the value of the product or service.</a:t>
            </a:r>
          </a:p>
          <a:p>
            <a:pPr marL="800100" lvl="1" indent="-342900">
              <a:buFont typeface="Arial" charset="0"/>
              <a:buChar char="•"/>
            </a:pPr>
            <a:r>
              <a:rPr lang="en-US" sz="1800" dirty="0">
                <a:latin typeface="Roboto Light" charset="0"/>
                <a:ea typeface="Roboto Light" charset="0"/>
                <a:cs typeface="Roboto Light" charset="0"/>
              </a:rPr>
              <a:t>Ad valorem tariffs: Tariffs that are calculated as a percentage of the value of the product or service.</a:t>
            </a:r>
          </a:p>
          <a:p>
            <a:pPr marL="342900" indent="-342900">
              <a:buFont typeface="Arial" charset="0"/>
              <a:buChar char="•"/>
            </a:pPr>
            <a:r>
              <a:rPr lang="en-US" sz="2000" dirty="0">
                <a:latin typeface="Roboto Light" charset="0"/>
                <a:ea typeface="Roboto Light" charset="0"/>
                <a:cs typeface="Roboto Light" charset="0"/>
              </a:rPr>
              <a:t>Subsidies</a:t>
            </a:r>
          </a:p>
          <a:p>
            <a:pPr marL="342900" indent="-342900">
              <a:buFont typeface="Arial" charset="0"/>
              <a:buChar char="•"/>
            </a:pPr>
            <a:r>
              <a:rPr lang="en-US" sz="2000" dirty="0">
                <a:latin typeface="Roboto Light" charset="0"/>
                <a:ea typeface="Roboto Light" charset="0"/>
                <a:cs typeface="Roboto Light" charset="0"/>
              </a:rPr>
              <a:t>Import quotas and VER</a:t>
            </a:r>
          </a:p>
          <a:p>
            <a:pPr marL="342900" indent="-342900">
              <a:buFont typeface="Arial" charset="0"/>
              <a:buChar char="•"/>
            </a:pPr>
            <a:r>
              <a:rPr lang="en-US" sz="2000" dirty="0">
                <a:latin typeface="Roboto Light" charset="0"/>
                <a:ea typeface="Roboto Light" charset="0"/>
                <a:cs typeface="Roboto Light" charset="0"/>
              </a:rPr>
              <a:t>Currency controls</a:t>
            </a:r>
          </a:p>
          <a:p>
            <a:pPr marL="342900" indent="-342900">
              <a:buFont typeface="Arial" charset="0"/>
              <a:buChar char="•"/>
            </a:pPr>
            <a:r>
              <a:rPr lang="en-US" sz="2000" dirty="0">
                <a:latin typeface="Roboto Light" charset="0"/>
                <a:ea typeface="Roboto Light" charset="0"/>
                <a:cs typeface="Roboto Light" charset="0"/>
              </a:rPr>
              <a:t>Local content requirements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810707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284842" cy="822996"/>
          </a:xfrm>
          <a:prstGeom prst="rect">
            <a:avLst/>
          </a:prstGeom>
        </p:spPr>
        <p:txBody>
          <a:bodyPr>
            <a:noAutofit/>
          </a:bodyPr>
          <a:lstStyle/>
          <a:p>
            <a:pPr algn="l"/>
            <a:r>
              <a:rPr lang="en-US" sz="3200" dirty="0">
                <a:latin typeface="Roboto" charset="0"/>
                <a:ea typeface="Roboto" charset="0"/>
                <a:cs typeface="Roboto" charset="0"/>
              </a:rPr>
              <a:t>HOW DO GOVERNMENTS INTERVENE IN TRADE?</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buFont typeface="Arial" charset="0"/>
              <a:buChar char="•"/>
            </a:pPr>
            <a:r>
              <a:rPr lang="en-US" sz="2000" dirty="0">
                <a:latin typeface="Roboto Light" charset="0"/>
                <a:ea typeface="Roboto Light" charset="0"/>
                <a:cs typeface="Roboto Light" charset="0"/>
              </a:rPr>
              <a:t>Antidumping rules</a:t>
            </a:r>
          </a:p>
          <a:p>
            <a:pPr marL="342900" indent="-342900">
              <a:buFont typeface="Arial" charset="0"/>
              <a:buChar char="•"/>
            </a:pPr>
            <a:r>
              <a:rPr lang="en-US" sz="2000" dirty="0">
                <a:latin typeface="Roboto Light" charset="0"/>
                <a:ea typeface="Roboto Light" charset="0"/>
                <a:cs typeface="Roboto Light" charset="0"/>
              </a:rPr>
              <a:t>Export financing</a:t>
            </a:r>
          </a:p>
          <a:p>
            <a:pPr marL="342900" indent="-342900">
              <a:buFont typeface="Arial" charset="0"/>
              <a:buChar char="•"/>
            </a:pPr>
            <a:r>
              <a:rPr lang="en-US" sz="2000" dirty="0">
                <a:latin typeface="Roboto Light" charset="0"/>
                <a:ea typeface="Roboto Light" charset="0"/>
                <a:cs typeface="Roboto Light" charset="0"/>
              </a:rPr>
              <a:t>Free trade zone</a:t>
            </a:r>
          </a:p>
          <a:p>
            <a:pPr marL="342900" indent="-342900">
              <a:buFont typeface="Arial" charset="0"/>
              <a:buChar char="•"/>
            </a:pPr>
            <a:r>
              <a:rPr lang="en-US" sz="2000" dirty="0">
                <a:latin typeface="Roboto Light" charset="0"/>
                <a:ea typeface="Roboto Light" charset="0"/>
                <a:cs typeface="Roboto Light" charset="0"/>
              </a:rPr>
              <a:t>Administrative policies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753859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488042" cy="944947"/>
          </a:xfrm>
          <a:prstGeom prst="rect">
            <a:avLst/>
          </a:prstGeom>
        </p:spPr>
        <p:txBody>
          <a:bodyPr>
            <a:noAutofit/>
          </a:bodyPr>
          <a:lstStyle/>
          <a:p>
            <a:pPr algn="l"/>
            <a:r>
              <a:rPr lang="en-US" sz="3200" dirty="0">
                <a:latin typeface="Roboto" charset="0"/>
                <a:ea typeface="Roboto" charset="0"/>
                <a:cs typeface="Roboto" charset="0"/>
              </a:rPr>
              <a:t>UNDERSTAND THE TYPES OF INTERNATIONAL INVESTMENTS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20000"/>
              </a:lnSpc>
              <a:buFont typeface="Arial" charset="0"/>
              <a:buChar char="•"/>
            </a:pPr>
            <a:r>
              <a:rPr lang="en-US" sz="2000" dirty="0">
                <a:latin typeface="Roboto Light" charset="0"/>
                <a:ea typeface="Roboto Light" charset="0"/>
                <a:cs typeface="Roboto Light" charset="0"/>
              </a:rPr>
              <a:t>Portfolio investment: The investment in a company’s stocks, bonds, or assets, but not for the purpose of controlling or directing the firm’s operations or management.</a:t>
            </a:r>
          </a:p>
          <a:p>
            <a:pPr marL="342900" indent="-342900">
              <a:lnSpc>
                <a:spcPct val="120000"/>
              </a:lnSpc>
              <a:buFont typeface="Arial" charset="0"/>
              <a:buChar char="•"/>
            </a:pPr>
            <a:r>
              <a:rPr lang="en-US" sz="2000" dirty="0">
                <a:latin typeface="Roboto Light" charset="0"/>
                <a:ea typeface="Roboto Light" charset="0"/>
                <a:cs typeface="Roboto Light" charset="0"/>
              </a:rPr>
              <a:t>Foreign direct investment (FDI): The acquisition of foreign assets with the intent to control and manage them.</a:t>
            </a:r>
          </a:p>
          <a:p>
            <a:pPr marL="800100" lvl="1" indent="-342900">
              <a:lnSpc>
                <a:spcPct val="120000"/>
              </a:lnSpc>
              <a:buFont typeface="Arial" charset="0"/>
              <a:buChar char="•"/>
            </a:pPr>
            <a:r>
              <a:rPr lang="en-US" sz="1800" dirty="0">
                <a:latin typeface="Roboto Light" charset="0"/>
                <a:ea typeface="Roboto Light" charset="0"/>
                <a:cs typeface="Roboto Light" charset="0"/>
              </a:rPr>
              <a:t>A country’s FDI can be both inward and outward</a:t>
            </a:r>
          </a:p>
          <a:p>
            <a:pPr marL="342900" indent="-342900">
              <a:lnSpc>
                <a:spcPct val="120000"/>
              </a:lnSpc>
              <a:buFont typeface="Arial" charset="0"/>
              <a:buChar char="•"/>
            </a:pPr>
            <a:r>
              <a:rPr lang="en-US" sz="2000" dirty="0">
                <a:latin typeface="Roboto Light" charset="0"/>
                <a:ea typeface="Roboto Light" charset="0"/>
                <a:cs typeface="Roboto Light" charset="0"/>
              </a:rPr>
              <a:t>Inward FDI: An investment into a country by a company from another country.</a:t>
            </a:r>
          </a:p>
          <a:p>
            <a:pPr marL="342900" indent="-342900">
              <a:lnSpc>
                <a:spcPct val="120000"/>
              </a:lnSpc>
              <a:buFont typeface="Arial" charset="0"/>
              <a:buChar char="•"/>
            </a:pPr>
            <a:r>
              <a:rPr lang="en-US" sz="2000" dirty="0">
                <a:latin typeface="Roboto Light" charset="0"/>
                <a:ea typeface="Roboto Light" charset="0"/>
                <a:cs typeface="Roboto Light" charset="0"/>
              </a:rPr>
              <a:t>Outward FDI: An investment made by a domestic company into companies in other countries.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4288519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38744"/>
            <a:ext cx="9284842" cy="809480"/>
          </a:xfrm>
          <a:prstGeom prst="rect">
            <a:avLst/>
          </a:prstGeom>
        </p:spPr>
        <p:txBody>
          <a:bodyPr>
            <a:noAutofit/>
          </a:bodyPr>
          <a:lstStyle/>
          <a:p>
            <a:pPr algn="l"/>
            <a:r>
              <a:rPr lang="en-US" sz="3200" dirty="0">
                <a:latin typeface="Roboto" charset="0"/>
                <a:ea typeface="Roboto" charset="0"/>
                <a:cs typeface="Roboto" charset="0"/>
              </a:rPr>
              <a:t>FACTORS THAT INFLUENCE A COMPANY’S DECISION TO INVEST</a:t>
            </a:r>
          </a:p>
        </p:txBody>
      </p:sp>
      <p:sp>
        <p:nvSpPr>
          <p:cNvPr id="3" name="Subtitle 2"/>
          <p:cNvSpPr>
            <a:spLocks noGrp="1"/>
          </p:cNvSpPr>
          <p:nvPr>
            <p:ph type="subTitle" idx="4294967295"/>
          </p:nvPr>
        </p:nvSpPr>
        <p:spPr>
          <a:xfrm>
            <a:off x="1185860" y="1904710"/>
            <a:ext cx="3928007" cy="3268423"/>
          </a:xfrm>
          <a:prstGeom prst="rect">
            <a:avLst/>
          </a:prstGeom>
        </p:spPr>
        <p:txBody>
          <a:bodyPr>
            <a:normAutofit/>
          </a:bodyPr>
          <a:lstStyle/>
          <a:p>
            <a:pPr marL="342900" indent="-342900">
              <a:buFont typeface="Arial" charset="0"/>
              <a:buChar char="•"/>
            </a:pPr>
            <a:r>
              <a:rPr lang="en-US" sz="2000" dirty="0">
                <a:latin typeface="Roboto Light" charset="0"/>
                <a:ea typeface="Roboto Light" charset="0"/>
                <a:cs typeface="Roboto Light" charset="0"/>
              </a:rPr>
              <a:t>Cost</a:t>
            </a:r>
          </a:p>
          <a:p>
            <a:pPr marL="342900" indent="-342900">
              <a:buFont typeface="Arial" charset="0"/>
              <a:buChar char="•"/>
            </a:pPr>
            <a:r>
              <a:rPr lang="en-US" sz="2000" dirty="0">
                <a:latin typeface="Roboto Light" charset="0"/>
                <a:ea typeface="Roboto Light" charset="0"/>
                <a:cs typeface="Roboto Light" charset="0"/>
              </a:rPr>
              <a:t>Logistics</a:t>
            </a:r>
          </a:p>
          <a:p>
            <a:pPr marL="342900" indent="-342900">
              <a:buFont typeface="Arial" charset="0"/>
              <a:buChar char="•"/>
            </a:pPr>
            <a:r>
              <a:rPr lang="en-US" sz="2000" dirty="0">
                <a:latin typeface="Roboto Light" charset="0"/>
                <a:ea typeface="Roboto Light" charset="0"/>
                <a:cs typeface="Roboto Light" charset="0"/>
              </a:rPr>
              <a:t>Market</a:t>
            </a:r>
          </a:p>
          <a:p>
            <a:pPr marL="342900" indent="-342900">
              <a:buFont typeface="Arial" charset="0"/>
              <a:buChar char="•"/>
            </a:pPr>
            <a:r>
              <a:rPr lang="en-US" sz="2000" dirty="0">
                <a:latin typeface="Roboto Light" charset="0"/>
                <a:ea typeface="Roboto Light" charset="0"/>
                <a:cs typeface="Roboto Light" charset="0"/>
              </a:rPr>
              <a:t>Natural resources</a:t>
            </a:r>
          </a:p>
          <a:p>
            <a:pPr marL="342900" indent="-342900">
              <a:buFont typeface="Arial" charset="0"/>
              <a:buChar char="•"/>
            </a:pPr>
            <a:r>
              <a:rPr lang="en-US" sz="2000" dirty="0">
                <a:latin typeface="Roboto Light" charset="0"/>
                <a:ea typeface="Roboto Light" charset="0"/>
                <a:cs typeface="Roboto Light" charset="0"/>
              </a:rPr>
              <a:t>Know-how</a:t>
            </a:r>
          </a:p>
          <a:p>
            <a:pPr marL="342900" indent="-342900">
              <a:buFont typeface="Arial" charset="0"/>
              <a:buChar char="•"/>
            </a:pPr>
            <a:r>
              <a:rPr lang="en-US" sz="2000" dirty="0">
                <a:latin typeface="Roboto Light" charset="0"/>
                <a:ea typeface="Roboto Light" charset="0"/>
                <a:cs typeface="Roboto Light" charset="0"/>
              </a:rPr>
              <a:t>Customers and competitors</a:t>
            </a:r>
          </a:p>
          <a:p>
            <a:pPr marL="342900" indent="-342900">
              <a:buFont typeface="Arial" charset="0"/>
              <a:buChar char="•"/>
            </a:pPr>
            <a:r>
              <a:rPr lang="en-US" sz="2000" dirty="0">
                <a:latin typeface="Roboto Light" charset="0"/>
                <a:ea typeface="Roboto Light" charset="0"/>
                <a:cs typeface="Roboto Light" charset="0"/>
              </a:rPr>
              <a:t>Policy</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
        <p:nvSpPr>
          <p:cNvPr id="4" name="Rectangle 3"/>
          <p:cNvSpPr/>
          <p:nvPr/>
        </p:nvSpPr>
        <p:spPr>
          <a:xfrm>
            <a:off x="5977467" y="1804899"/>
            <a:ext cx="6096000" cy="2400657"/>
          </a:xfrm>
          <a:prstGeom prst="rect">
            <a:avLst/>
          </a:prstGeom>
        </p:spPr>
        <p:txBody>
          <a:bodyPr>
            <a:spAutoFit/>
          </a:bodyPr>
          <a:lstStyle/>
          <a:p>
            <a:pPr marL="285750" indent="-285750">
              <a:lnSpc>
                <a:spcPct val="150000"/>
              </a:lnSpc>
              <a:buFont typeface="Arial" panose="020B0604020202020204" pitchFamily="34" charset="0"/>
              <a:buChar char="•"/>
            </a:pPr>
            <a:r>
              <a:rPr lang="en-US" sz="2000" dirty="0">
                <a:latin typeface="Roboto Light"/>
              </a:rPr>
              <a:t>Ease</a:t>
            </a:r>
          </a:p>
          <a:p>
            <a:pPr marL="285750" indent="-285750">
              <a:lnSpc>
                <a:spcPct val="150000"/>
              </a:lnSpc>
              <a:buFont typeface="Arial" panose="020B0604020202020204" pitchFamily="34" charset="0"/>
              <a:buChar char="•"/>
            </a:pPr>
            <a:r>
              <a:rPr lang="en-US" sz="2000" dirty="0">
                <a:latin typeface="Roboto Light"/>
              </a:rPr>
              <a:t>Culture</a:t>
            </a:r>
          </a:p>
          <a:p>
            <a:pPr marL="285750" indent="-285750">
              <a:lnSpc>
                <a:spcPct val="150000"/>
              </a:lnSpc>
              <a:buFont typeface="Arial" panose="020B0604020202020204" pitchFamily="34" charset="0"/>
              <a:buChar char="•"/>
            </a:pPr>
            <a:r>
              <a:rPr lang="en-US" sz="2000" dirty="0">
                <a:latin typeface="Roboto Light"/>
              </a:rPr>
              <a:t>Impact</a:t>
            </a:r>
          </a:p>
          <a:p>
            <a:pPr marL="285750" indent="-285750">
              <a:lnSpc>
                <a:spcPct val="150000"/>
              </a:lnSpc>
              <a:buFont typeface="Arial" panose="020B0604020202020204" pitchFamily="34" charset="0"/>
              <a:buChar char="•"/>
            </a:pPr>
            <a:r>
              <a:rPr lang="en-US" sz="2000" dirty="0">
                <a:latin typeface="Roboto Light"/>
              </a:rPr>
              <a:t>Expatriation of funds</a:t>
            </a:r>
          </a:p>
          <a:p>
            <a:pPr marL="285750" indent="-285750">
              <a:lnSpc>
                <a:spcPct val="150000"/>
              </a:lnSpc>
              <a:buFont typeface="Arial" panose="020B0604020202020204" pitchFamily="34" charset="0"/>
              <a:buChar char="•"/>
            </a:pPr>
            <a:r>
              <a:rPr lang="en-US" sz="2000" dirty="0">
                <a:latin typeface="Roboto Light"/>
              </a:rPr>
              <a:t>Exit</a:t>
            </a:r>
          </a:p>
        </p:txBody>
      </p:sp>
    </p:spTree>
    <p:extLst>
      <p:ext uri="{BB962C8B-B14F-4D97-AF65-F5344CB8AC3E}">
        <p14:creationId xmlns:p14="http://schemas.microsoft.com/office/powerpoint/2010/main" val="1488233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183242" cy="758680"/>
          </a:xfrm>
          <a:prstGeom prst="rect">
            <a:avLst/>
          </a:prstGeom>
        </p:spPr>
        <p:txBody>
          <a:bodyPr>
            <a:noAutofit/>
          </a:bodyPr>
          <a:lstStyle/>
          <a:p>
            <a:r>
              <a:rPr lang="en-US" sz="3200" dirty="0">
                <a:latin typeface="Roboto" charset="0"/>
                <a:ea typeface="Roboto" charset="0"/>
                <a:cs typeface="Roboto" charset="0"/>
              </a:rPr>
              <a:t>FACTORS THAT INFLUENCE A COMPANY’S DECISION TO INVEST</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00000"/>
              </a:lnSpc>
              <a:buFont typeface="Arial" charset="0"/>
              <a:buChar char="•"/>
            </a:pPr>
            <a:r>
              <a:rPr lang="en-US" sz="2000" dirty="0">
                <a:latin typeface="Roboto Light" charset="0"/>
                <a:ea typeface="Roboto Light" charset="0"/>
                <a:cs typeface="Roboto Light" charset="0"/>
              </a:rPr>
              <a:t>Forms of FDI</a:t>
            </a:r>
          </a:p>
          <a:p>
            <a:pPr marL="800100" lvl="1" indent="-342900">
              <a:lnSpc>
                <a:spcPct val="100000"/>
              </a:lnSpc>
              <a:buFont typeface="Arial" charset="0"/>
              <a:buChar char="•"/>
            </a:pPr>
            <a:r>
              <a:rPr lang="en-US" sz="1800" dirty="0">
                <a:latin typeface="Roboto Light" charset="0"/>
                <a:ea typeface="Roboto Light" charset="0"/>
                <a:cs typeface="Roboto Light" charset="0"/>
              </a:rPr>
              <a:t>Horizontal FDI: When a company is trying to open up a new market that is similar to its domestic markets</a:t>
            </a:r>
          </a:p>
          <a:p>
            <a:pPr marL="800100" lvl="1" indent="-342900">
              <a:lnSpc>
                <a:spcPct val="100000"/>
              </a:lnSpc>
              <a:buFont typeface="Arial" charset="0"/>
              <a:buChar char="•"/>
            </a:pPr>
            <a:r>
              <a:rPr lang="en-US" sz="1800" dirty="0">
                <a:latin typeface="Roboto Light" charset="0"/>
                <a:ea typeface="Roboto Light" charset="0"/>
                <a:cs typeface="Roboto Light" charset="0"/>
              </a:rPr>
              <a:t>Vertical FDI: When a company invests internationally to provide input into its core operations usually in its home country</a:t>
            </a:r>
          </a:p>
          <a:p>
            <a:pPr marL="342900" indent="-342900">
              <a:lnSpc>
                <a:spcPct val="100000"/>
              </a:lnSpc>
              <a:buFont typeface="Arial" charset="0"/>
              <a:buChar char="•"/>
            </a:pPr>
            <a:r>
              <a:rPr lang="en-US" sz="2000" dirty="0">
                <a:latin typeface="Roboto Light" charset="0"/>
                <a:ea typeface="Roboto Light" charset="0"/>
                <a:cs typeface="Roboto Light" charset="0"/>
              </a:rPr>
              <a:t>Kinds of FDI</a:t>
            </a:r>
          </a:p>
          <a:p>
            <a:pPr marL="800100" lvl="1" indent="-342900">
              <a:lnSpc>
                <a:spcPct val="100000"/>
              </a:lnSpc>
              <a:buFont typeface="Arial" charset="0"/>
              <a:buChar char="•"/>
            </a:pPr>
            <a:r>
              <a:rPr lang="en-US" sz="1800" dirty="0">
                <a:latin typeface="Roboto Light" charset="0"/>
                <a:ea typeface="Roboto Light" charset="0"/>
                <a:cs typeface="Roboto Light" charset="0"/>
              </a:rPr>
              <a:t>Greenfield FDI: An FDI strategy in which a company builds new facilities from scratch</a:t>
            </a:r>
          </a:p>
          <a:p>
            <a:pPr marL="800100" lvl="1" indent="-342900">
              <a:lnSpc>
                <a:spcPct val="100000"/>
              </a:lnSpc>
              <a:buFont typeface="Arial" charset="0"/>
              <a:buChar char="•"/>
            </a:pPr>
            <a:r>
              <a:rPr lang="en-US" sz="1800" dirty="0">
                <a:latin typeface="Roboto Light" charset="0"/>
                <a:ea typeface="Roboto Light" charset="0"/>
                <a:cs typeface="Roboto Light" charset="0"/>
              </a:rPr>
              <a:t>Brownfield FDI: An FDI strategy in which a company or government entity purchases or leases existing production facilities to launch a new production activity</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2742514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394909" cy="758680"/>
          </a:xfrm>
          <a:prstGeom prst="rect">
            <a:avLst/>
          </a:prstGeom>
        </p:spPr>
        <p:txBody>
          <a:bodyPr>
            <a:noAutofit/>
          </a:bodyPr>
          <a:lstStyle/>
          <a:p>
            <a:pPr algn="l"/>
            <a:r>
              <a:rPr lang="en-US" sz="3200" dirty="0">
                <a:latin typeface="Roboto" charset="0"/>
                <a:ea typeface="Roboto" charset="0"/>
                <a:cs typeface="Roboto" charset="0"/>
              </a:rPr>
              <a:t>WHY AND HOW GOVERNMENTS ENCOURAGE FDI</a:t>
            </a:r>
          </a:p>
        </p:txBody>
      </p:sp>
      <p:sp>
        <p:nvSpPr>
          <p:cNvPr id="3" name="Subtitle 2"/>
          <p:cNvSpPr>
            <a:spLocks noGrp="1"/>
          </p:cNvSpPr>
          <p:nvPr>
            <p:ph type="subTitle" idx="4294967295"/>
          </p:nvPr>
        </p:nvSpPr>
        <p:spPr>
          <a:xfrm>
            <a:off x="1185860" y="1904711"/>
            <a:ext cx="9939340" cy="2193156"/>
          </a:xfrm>
          <a:prstGeom prst="rect">
            <a:avLst/>
          </a:prstGeom>
        </p:spPr>
        <p:txBody>
          <a:bodyPr>
            <a:normAutofit/>
          </a:bodyPr>
          <a:lstStyle/>
          <a:p>
            <a:pPr marL="342900" indent="-342900">
              <a:buFont typeface="Arial" charset="0"/>
              <a:buChar char="•"/>
            </a:pPr>
            <a:r>
              <a:rPr lang="en-US" sz="2000" dirty="0">
                <a:latin typeface="Roboto Light" charset="0"/>
                <a:ea typeface="Roboto Light" charset="0"/>
                <a:cs typeface="Roboto Light" charset="0"/>
              </a:rPr>
              <a:t>To create jobs</a:t>
            </a:r>
          </a:p>
          <a:p>
            <a:pPr marL="342900" indent="-342900">
              <a:buFont typeface="Arial" charset="0"/>
              <a:buChar char="•"/>
            </a:pPr>
            <a:r>
              <a:rPr lang="en-US" sz="2000" dirty="0">
                <a:latin typeface="Roboto Light" charset="0"/>
                <a:ea typeface="Roboto Light" charset="0"/>
                <a:cs typeface="Roboto Light" charset="0"/>
              </a:rPr>
              <a:t>Expand local technical knowledge</a:t>
            </a:r>
          </a:p>
          <a:p>
            <a:pPr marL="342900" indent="-342900">
              <a:buFont typeface="Arial" charset="0"/>
              <a:buChar char="•"/>
            </a:pPr>
            <a:r>
              <a:rPr lang="en-US" sz="2000" dirty="0">
                <a:latin typeface="Roboto Light" charset="0"/>
                <a:ea typeface="Roboto Light" charset="0"/>
                <a:cs typeface="Roboto Light" charset="0"/>
              </a:rPr>
              <a:t>Increase their overall economic standards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6713647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9225575" cy="851813"/>
          </a:xfrm>
          <a:prstGeom prst="rect">
            <a:avLst/>
          </a:prstGeom>
        </p:spPr>
        <p:txBody>
          <a:bodyPr>
            <a:noAutofit/>
          </a:bodyPr>
          <a:lstStyle/>
          <a:p>
            <a:pPr algn="l"/>
            <a:r>
              <a:rPr lang="en-US" sz="3200" dirty="0">
                <a:latin typeface="Roboto" charset="0"/>
                <a:ea typeface="Roboto" charset="0"/>
                <a:cs typeface="Roboto" charset="0"/>
              </a:rPr>
              <a:t>HOW GOVERNMENTS DISCOURAGE OR RESTRICT FDI</a:t>
            </a:r>
          </a:p>
        </p:txBody>
      </p:sp>
      <p:sp>
        <p:nvSpPr>
          <p:cNvPr id="3" name="Subtitle 2"/>
          <p:cNvSpPr>
            <a:spLocks noGrp="1"/>
          </p:cNvSpPr>
          <p:nvPr>
            <p:ph type="subTitle" idx="4294967295"/>
          </p:nvPr>
        </p:nvSpPr>
        <p:spPr>
          <a:xfrm>
            <a:off x="1185860" y="1904711"/>
            <a:ext cx="9939340" cy="2193156"/>
          </a:xfrm>
          <a:prstGeom prst="rect">
            <a:avLst/>
          </a:prstGeom>
        </p:spPr>
        <p:txBody>
          <a:bodyPr>
            <a:normAutofit/>
          </a:bodyPr>
          <a:lstStyle/>
          <a:p>
            <a:pPr marL="342900" indent="-342900">
              <a:buFont typeface="Arial" charset="0"/>
              <a:buChar char="•"/>
            </a:pPr>
            <a:r>
              <a:rPr lang="en-US" sz="2000" dirty="0">
                <a:latin typeface="Roboto Light" charset="0"/>
                <a:ea typeface="Roboto Light" charset="0"/>
                <a:cs typeface="Roboto Light" charset="0"/>
              </a:rPr>
              <a:t>Ownership restrictions</a:t>
            </a:r>
          </a:p>
          <a:p>
            <a:pPr marL="800100" lvl="1" indent="-342900">
              <a:buFont typeface="Arial" charset="0"/>
              <a:buChar char="•"/>
            </a:pPr>
            <a:r>
              <a:rPr lang="en-US" sz="1800" dirty="0">
                <a:latin typeface="Roboto Light" charset="0"/>
                <a:ea typeface="Roboto Light" charset="0"/>
                <a:cs typeface="Roboto Light" charset="0"/>
              </a:rPr>
              <a:t>Host governments can specify ownership restrictions if they want to keep the control of local markets or industries in their citizens’ hands.</a:t>
            </a:r>
          </a:p>
          <a:p>
            <a:pPr marL="342900" indent="-342900">
              <a:buFont typeface="Arial" charset="0"/>
              <a:buChar char="•"/>
            </a:pPr>
            <a:r>
              <a:rPr lang="en-US" sz="2000" dirty="0">
                <a:latin typeface="Roboto Light" charset="0"/>
                <a:ea typeface="Roboto Light" charset="0"/>
                <a:cs typeface="Roboto Light" charset="0"/>
              </a:rPr>
              <a:t>Tax rates and sanctions</a:t>
            </a:r>
          </a:p>
          <a:p>
            <a:pPr marL="800100" lvl="1" indent="-342900">
              <a:buFont typeface="Arial" charset="0"/>
              <a:buChar char="•"/>
            </a:pPr>
            <a:r>
              <a:rPr lang="en-US" sz="1800" dirty="0">
                <a:latin typeface="Roboto Light" charset="0"/>
                <a:ea typeface="Roboto Light" charset="0"/>
                <a:cs typeface="Roboto Light" charset="0"/>
              </a:rPr>
              <a:t>A company’s home government imposes these restrictions in an effort to persuade companies to invest in the domestic market rather than a foreign one.</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30218059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7523775" cy="869236"/>
          </a:xfrm>
          <a:prstGeom prst="rect">
            <a:avLst/>
          </a:prstGeom>
        </p:spPr>
        <p:txBody>
          <a:bodyPr>
            <a:noAutofit/>
          </a:bodyPr>
          <a:lstStyle/>
          <a:p>
            <a:pPr algn="l"/>
            <a:r>
              <a:rPr lang="en-US" sz="3200" dirty="0">
                <a:latin typeface="Roboto" charset="0"/>
                <a:ea typeface="Roboto" charset="0"/>
                <a:cs typeface="Roboto" charset="0"/>
              </a:rPr>
              <a:t>HOW GOVERNMENTS ENCOURAGE FDI</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graphicFrame>
        <p:nvGraphicFramePr>
          <p:cNvPr id="6" name="Diagram 5"/>
          <p:cNvGraphicFramePr/>
          <p:nvPr>
            <p:extLst>
              <p:ext uri="{D42A27DB-BD31-4B8C-83A1-F6EECF244321}">
                <p14:modId xmlns:p14="http://schemas.microsoft.com/office/powerpoint/2010/main" val="1614827700"/>
              </p:ext>
            </p:extLst>
          </p:nvPr>
        </p:nvGraphicFramePr>
        <p:xfrm>
          <a:off x="2328333" y="2048933"/>
          <a:ext cx="7179733" cy="42756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Rounded Rectangle 9"/>
          <p:cNvSpPr/>
          <p:nvPr/>
        </p:nvSpPr>
        <p:spPr>
          <a:xfrm>
            <a:off x="6293824" y="4279899"/>
            <a:ext cx="1923836" cy="1325523"/>
          </a:xfrm>
          <a:prstGeom prst="roundRect">
            <a:avLst/>
          </a:prstGeom>
          <a:solidFill>
            <a:srgbClr val="006CA7"/>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3" name="TextBox 2"/>
          <p:cNvSpPr txBox="1"/>
          <p:nvPr/>
        </p:nvSpPr>
        <p:spPr>
          <a:xfrm>
            <a:off x="6505491" y="4529665"/>
            <a:ext cx="1923836" cy="923330"/>
          </a:xfrm>
          <a:prstGeom prst="rect">
            <a:avLst/>
          </a:prstGeom>
          <a:noFill/>
        </p:spPr>
        <p:txBody>
          <a:bodyPr wrap="square" rtlCol="0">
            <a:spAutoFit/>
          </a:bodyPr>
          <a:lstStyle/>
          <a:p>
            <a:r>
              <a:rPr lang="en-US" dirty="0">
                <a:solidFill>
                  <a:schemeClr val="bg1"/>
                </a:solidFill>
                <a:latin typeface="Roboto Light"/>
              </a:rPr>
              <a:t>Political, Economic, &amp; </a:t>
            </a:r>
          </a:p>
          <a:p>
            <a:r>
              <a:rPr lang="en-US" dirty="0">
                <a:solidFill>
                  <a:schemeClr val="bg1"/>
                </a:solidFill>
                <a:latin typeface="Roboto Light"/>
              </a:rPr>
              <a:t>Legal Stability</a:t>
            </a:r>
          </a:p>
        </p:txBody>
      </p:sp>
    </p:spTree>
    <p:extLst>
      <p:ext uri="{BB962C8B-B14F-4D97-AF65-F5344CB8AC3E}">
        <p14:creationId xmlns:p14="http://schemas.microsoft.com/office/powerpoint/2010/main" val="251427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3144939"/>
            <a:ext cx="12192000" cy="2859314"/>
          </a:xfrm>
          <a:prstGeom prst="rect">
            <a:avLst/>
          </a:prstGeom>
          <a:solidFill>
            <a:srgbClr val="006C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0" y="2349100"/>
            <a:ext cx="6874933" cy="1107996"/>
          </a:xfrm>
          <a:prstGeom prst="rect">
            <a:avLst/>
          </a:prstGeom>
          <a:noFill/>
        </p:spPr>
        <p:txBody>
          <a:bodyPr wrap="square" rtlCol="0">
            <a:spAutoFit/>
          </a:bodyPr>
          <a:lstStyle/>
          <a:p>
            <a:r>
              <a:rPr lang="en-US" sz="6600" b="1">
                <a:solidFill>
                  <a:srgbClr val="006CA7"/>
                </a:solidFill>
                <a:latin typeface="Roboto" charset="0"/>
                <a:ea typeface="Roboto" charset="0"/>
                <a:cs typeface="Roboto" charset="0"/>
              </a:rPr>
              <a:t>CHAPTER 2</a:t>
            </a:r>
            <a:endParaRPr lang="en-US" sz="6600" b="1" dirty="0">
              <a:solidFill>
                <a:srgbClr val="006CA7"/>
              </a:solidFill>
              <a:latin typeface="Roboto" charset="0"/>
              <a:ea typeface="Roboto" charset="0"/>
              <a:cs typeface="Roboto" charset="0"/>
            </a:endParaRPr>
          </a:p>
        </p:txBody>
      </p:sp>
      <p:sp>
        <p:nvSpPr>
          <p:cNvPr id="6" name="TextBox 5"/>
          <p:cNvSpPr txBox="1"/>
          <p:nvPr/>
        </p:nvSpPr>
        <p:spPr>
          <a:xfrm>
            <a:off x="431799" y="3003766"/>
            <a:ext cx="10930468" cy="1938992"/>
          </a:xfrm>
          <a:prstGeom prst="rect">
            <a:avLst/>
          </a:prstGeom>
          <a:noFill/>
        </p:spPr>
        <p:txBody>
          <a:bodyPr wrap="square" rtlCol="0">
            <a:spAutoFit/>
          </a:bodyPr>
          <a:lstStyle/>
          <a:p>
            <a:r>
              <a:rPr lang="en-US" sz="6000" dirty="0">
                <a:solidFill>
                  <a:schemeClr val="bg1"/>
                </a:solidFill>
                <a:latin typeface="Roboto Light" charset="0"/>
                <a:ea typeface="Roboto Light" charset="0"/>
                <a:cs typeface="Roboto Light" charset="0"/>
              </a:rPr>
              <a:t>International Trade and Foreign Direct Investment</a:t>
            </a:r>
          </a:p>
        </p:txBody>
      </p:sp>
    </p:spTree>
    <p:extLst>
      <p:ext uri="{BB962C8B-B14F-4D97-AF65-F5344CB8AC3E}">
        <p14:creationId xmlns:p14="http://schemas.microsoft.com/office/powerpoint/2010/main" val="737147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pPr algn="l"/>
            <a:r>
              <a:rPr lang="en-US" sz="3200" dirty="0">
                <a:latin typeface="Roboto" charset="0"/>
                <a:ea typeface="Roboto" charset="0"/>
                <a:cs typeface="Roboto" charset="0"/>
              </a:rPr>
              <a:t>LEARNING OBJECTIVES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00000"/>
              </a:lnSpc>
              <a:buFont typeface="Arial" charset="0"/>
              <a:buChar char="•"/>
            </a:pPr>
            <a:r>
              <a:rPr lang="en-US" sz="2000" dirty="0">
                <a:latin typeface="Roboto Light" charset="0"/>
                <a:ea typeface="Roboto Light" charset="0"/>
                <a:cs typeface="Roboto Light" charset="0"/>
              </a:rPr>
              <a:t>Understand international trade.</a:t>
            </a:r>
          </a:p>
          <a:p>
            <a:pPr marL="342900" indent="-342900">
              <a:lnSpc>
                <a:spcPct val="100000"/>
              </a:lnSpc>
              <a:buFont typeface="Arial" charset="0"/>
              <a:buChar char="•"/>
            </a:pPr>
            <a:r>
              <a:rPr lang="en-US" sz="2000" dirty="0">
                <a:latin typeface="Roboto Light" charset="0"/>
                <a:ea typeface="Roboto Light" charset="0"/>
                <a:cs typeface="Roboto Light" charset="0"/>
              </a:rPr>
              <a:t>Compare and contrast different trade theories.</a:t>
            </a:r>
          </a:p>
          <a:p>
            <a:pPr marL="342900" indent="-342900">
              <a:lnSpc>
                <a:spcPct val="100000"/>
              </a:lnSpc>
              <a:buFont typeface="Arial" charset="0"/>
              <a:buChar char="•"/>
            </a:pPr>
            <a:r>
              <a:rPr lang="en-US" sz="2000" dirty="0">
                <a:latin typeface="Roboto Light" charset="0"/>
                <a:ea typeface="Roboto Light" charset="0"/>
                <a:cs typeface="Roboto Light" charset="0"/>
              </a:rPr>
              <a:t>Determine which international trade theory is most relevant today and how it continues to evolve.</a:t>
            </a:r>
          </a:p>
          <a:p>
            <a:pPr marL="342900" indent="-342900">
              <a:lnSpc>
                <a:spcPct val="100000"/>
              </a:lnSpc>
              <a:buFont typeface="Arial" charset="0"/>
              <a:buChar char="•"/>
            </a:pPr>
            <a:r>
              <a:rPr lang="en-US" sz="2000" dirty="0">
                <a:latin typeface="Roboto Light" charset="0"/>
                <a:ea typeface="Roboto Light" charset="0"/>
                <a:cs typeface="Roboto Light" charset="0"/>
              </a:rPr>
              <a:t>Know the different political systems.</a:t>
            </a:r>
          </a:p>
          <a:p>
            <a:pPr marL="342900" indent="-342900">
              <a:lnSpc>
                <a:spcPct val="100000"/>
              </a:lnSpc>
              <a:buFont typeface="Arial" charset="0"/>
              <a:buChar char="•"/>
            </a:pPr>
            <a:r>
              <a:rPr lang="en-US" sz="2000" dirty="0">
                <a:latin typeface="Roboto Light" charset="0"/>
                <a:ea typeface="Roboto Light" charset="0"/>
                <a:cs typeface="Roboto Light" charset="0"/>
              </a:rPr>
              <a:t>Identify the different legal systems.</a:t>
            </a:r>
          </a:p>
          <a:p>
            <a:pPr marL="342900" indent="-342900">
              <a:lnSpc>
                <a:spcPct val="100000"/>
              </a:lnSpc>
              <a:buFont typeface="Arial" charset="0"/>
              <a:buChar char="•"/>
            </a:pPr>
            <a:r>
              <a:rPr lang="en-US" sz="2000" dirty="0">
                <a:latin typeface="Roboto Light" charset="0"/>
                <a:ea typeface="Roboto Light" charset="0"/>
                <a:cs typeface="Roboto Light" charset="0"/>
              </a:rPr>
              <a:t>Understand government-business trade relations and how political and legal factors impact international business.</a:t>
            </a:r>
          </a:p>
          <a:p>
            <a:pPr marL="342900" indent="-342900">
              <a:lnSpc>
                <a:spcPct val="100000"/>
              </a:lnSpc>
              <a:buFont typeface="Arial" charset="0"/>
              <a:buChar char="•"/>
            </a:pPr>
            <a:endParaRPr lang="en-US" sz="2000" dirty="0">
              <a:latin typeface="Roboto Light" charset="0"/>
              <a:ea typeface="Roboto Light" charset="0"/>
              <a:cs typeface="Roboto Light"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1906257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pPr algn="l"/>
            <a:r>
              <a:rPr lang="en-US" sz="3200" dirty="0">
                <a:latin typeface="Roboto" charset="0"/>
                <a:ea typeface="Roboto" charset="0"/>
                <a:cs typeface="Roboto" charset="0"/>
              </a:rPr>
              <a:t>LEARNING OBJECTIVES</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00000"/>
              </a:lnSpc>
              <a:buFont typeface="Arial" charset="0"/>
              <a:buChar char="•"/>
            </a:pPr>
            <a:r>
              <a:rPr lang="en-US" sz="2000" dirty="0">
                <a:latin typeface="Roboto Light" charset="0"/>
                <a:ea typeface="Roboto Light" charset="0"/>
                <a:cs typeface="Roboto Light" charset="0"/>
              </a:rPr>
              <a:t>Understand the types of international investments.</a:t>
            </a:r>
          </a:p>
          <a:p>
            <a:pPr marL="342900" indent="-342900">
              <a:lnSpc>
                <a:spcPct val="100000"/>
              </a:lnSpc>
              <a:buFont typeface="Arial" charset="0"/>
              <a:buChar char="•"/>
            </a:pPr>
            <a:r>
              <a:rPr lang="en-US" sz="2000" dirty="0">
                <a:latin typeface="Roboto Light" charset="0"/>
                <a:ea typeface="Roboto Light" charset="0"/>
                <a:cs typeface="Roboto Light" charset="0"/>
              </a:rPr>
              <a:t>Identify the factors that influence foreign direct investment (FDI).</a:t>
            </a:r>
          </a:p>
          <a:p>
            <a:pPr marL="342900" indent="-342900">
              <a:lnSpc>
                <a:spcPct val="100000"/>
              </a:lnSpc>
              <a:buFont typeface="Arial" charset="0"/>
              <a:buChar char="•"/>
            </a:pPr>
            <a:r>
              <a:rPr lang="en-US" sz="2000" dirty="0">
                <a:latin typeface="Roboto Light" charset="0"/>
                <a:ea typeface="Roboto Light" charset="0"/>
                <a:cs typeface="Roboto Light" charset="0"/>
              </a:rPr>
              <a:t>Explain why and how governments encourage FDI in their countries.</a:t>
            </a:r>
          </a:p>
          <a:p>
            <a:pPr marL="342900" indent="-342900">
              <a:lnSpc>
                <a:spcPct val="100000"/>
              </a:lnSpc>
              <a:buFont typeface="Arial" charset="0"/>
              <a:buChar char="•"/>
            </a:pPr>
            <a:endParaRPr lang="en-US" sz="2000" dirty="0">
              <a:latin typeface="Roboto Light" charset="0"/>
              <a:ea typeface="Roboto Light" charset="0"/>
              <a:cs typeface="Roboto Light"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814493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7328809" cy="848163"/>
          </a:xfrm>
          <a:prstGeom prst="rect">
            <a:avLst/>
          </a:prstGeom>
        </p:spPr>
        <p:txBody>
          <a:bodyPr>
            <a:normAutofit/>
          </a:bodyPr>
          <a:lstStyle/>
          <a:p>
            <a:pPr algn="l"/>
            <a:r>
              <a:rPr lang="en-US" sz="3200" dirty="0">
                <a:latin typeface="Roboto" charset="0"/>
                <a:ea typeface="Roboto" charset="0"/>
                <a:cs typeface="Roboto" charset="0"/>
              </a:rPr>
              <a:t>WHAT IS INTERNATIONAL TRADE?</a:t>
            </a:r>
          </a:p>
        </p:txBody>
      </p:sp>
      <p:sp>
        <p:nvSpPr>
          <p:cNvPr id="3" name="Subtitle 2"/>
          <p:cNvSpPr>
            <a:spLocks noGrp="1"/>
          </p:cNvSpPr>
          <p:nvPr>
            <p:ph type="subTitle" idx="4294967295"/>
          </p:nvPr>
        </p:nvSpPr>
        <p:spPr>
          <a:xfrm>
            <a:off x="1185860" y="1904711"/>
            <a:ext cx="9939340" cy="2193156"/>
          </a:xfrm>
          <a:prstGeom prst="rect">
            <a:avLst/>
          </a:prstGeom>
        </p:spPr>
        <p:txBody>
          <a:bodyPr>
            <a:normAutofit/>
          </a:bodyPr>
          <a:lstStyle/>
          <a:p>
            <a:pPr marL="342900" indent="-342900">
              <a:lnSpc>
                <a:spcPct val="100000"/>
              </a:lnSpc>
              <a:buFont typeface="Arial" charset="0"/>
              <a:buChar char="•"/>
            </a:pPr>
            <a:r>
              <a:rPr lang="en-US" sz="2000" dirty="0">
                <a:latin typeface="Roboto Light" charset="0"/>
                <a:ea typeface="Roboto Light" charset="0"/>
                <a:cs typeface="Roboto Light" charset="0"/>
              </a:rPr>
              <a:t>Trade is the concept of exchanging goods and services between two people or entities.</a:t>
            </a:r>
          </a:p>
          <a:p>
            <a:pPr marL="342900" indent="-342900">
              <a:lnSpc>
                <a:spcPct val="100000"/>
              </a:lnSpc>
              <a:buFont typeface="Arial" charset="0"/>
              <a:buChar char="•"/>
            </a:pPr>
            <a:r>
              <a:rPr lang="en-US" sz="2000" dirty="0">
                <a:latin typeface="Roboto Light" charset="0"/>
                <a:ea typeface="Roboto Light" charset="0"/>
                <a:cs typeface="Roboto Light" charset="0"/>
              </a:rPr>
              <a:t>International trade is the concept of exchanging goods and services between people or entities in two different countries.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1917227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332549"/>
            <a:ext cx="9284842" cy="814607"/>
          </a:xfrm>
          <a:prstGeom prst="rect">
            <a:avLst/>
          </a:prstGeom>
        </p:spPr>
        <p:txBody>
          <a:bodyPr>
            <a:noAutofit/>
          </a:bodyPr>
          <a:lstStyle/>
          <a:p>
            <a:pPr algn="l"/>
            <a:r>
              <a:rPr lang="en-US" sz="3200" dirty="0">
                <a:latin typeface="Roboto" charset="0"/>
                <a:ea typeface="Roboto" charset="0"/>
                <a:cs typeface="Roboto" charset="0"/>
              </a:rPr>
              <a:t>CLASSICAL COUNTRY-BASED THEORIES VERSUS MODERN FIRM-BASED THEORIES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pic>
        <p:nvPicPr>
          <p:cNvPr id="6" name="Picture 3" descr="2er.PNG"/>
          <p:cNvPicPr>
            <a:picLocks noChangeAspect="1"/>
          </p:cNvPicPr>
          <p:nvPr/>
        </p:nvPicPr>
        <p:blipFill rotWithShape="1">
          <a:blip r:embed="rId4">
            <a:extLst>
              <a:ext uri="{28A0092B-C50C-407E-A947-70E740481C1C}">
                <a14:useLocalDpi xmlns:a14="http://schemas.microsoft.com/office/drawing/2010/main" val="0"/>
              </a:ext>
            </a:extLst>
          </a:blip>
          <a:srcRect l="2885" t="5999" r="2806" b="6401"/>
          <a:stretch/>
        </p:blipFill>
        <p:spPr bwMode="auto">
          <a:xfrm>
            <a:off x="1453842" y="1922090"/>
            <a:ext cx="8797159" cy="34526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139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33750"/>
            <a:ext cx="9200175" cy="944947"/>
          </a:xfrm>
          <a:prstGeom prst="rect">
            <a:avLst/>
          </a:prstGeom>
        </p:spPr>
        <p:txBody>
          <a:bodyPr>
            <a:noAutofit/>
          </a:bodyPr>
          <a:lstStyle/>
          <a:p>
            <a:pPr algn="l"/>
            <a:r>
              <a:rPr lang="en-US" sz="3200" dirty="0">
                <a:latin typeface="Roboto" charset="0"/>
                <a:ea typeface="Roboto" charset="0"/>
                <a:cs typeface="Roboto" charset="0"/>
              </a:rPr>
              <a:t>CLASSICAL, OR COUNTRY-BASED, TRADE THEORIES </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00000"/>
              </a:lnSpc>
              <a:buFont typeface="Arial" charset="0"/>
              <a:buChar char="•"/>
            </a:pPr>
            <a:r>
              <a:rPr lang="en-US" sz="2000" dirty="0">
                <a:latin typeface="Roboto Light" charset="0"/>
                <a:ea typeface="Roboto Light" charset="0"/>
                <a:cs typeface="Roboto Light" charset="0"/>
              </a:rPr>
              <a:t>Mercantilism: A classical, country-based international trade theory that states that a country’s wealth is determined by its holdings of gold and silver.</a:t>
            </a:r>
          </a:p>
          <a:p>
            <a:pPr marL="800100" lvl="1" indent="-342900">
              <a:lnSpc>
                <a:spcPct val="100000"/>
              </a:lnSpc>
              <a:buFont typeface="Arial" charset="0"/>
              <a:buChar char="•"/>
            </a:pPr>
            <a:r>
              <a:rPr lang="en-US" sz="1800" dirty="0">
                <a:latin typeface="Roboto Light" charset="0"/>
                <a:ea typeface="Roboto Light" charset="0"/>
                <a:cs typeface="Roboto Light" charset="0"/>
              </a:rPr>
              <a:t>The objective of each country was to have a trade surplus and to avoid a trade deficit.</a:t>
            </a:r>
          </a:p>
          <a:p>
            <a:pPr marL="1257300" lvl="2" indent="-342900">
              <a:lnSpc>
                <a:spcPct val="100000"/>
              </a:lnSpc>
              <a:buFont typeface="Arial" charset="0"/>
              <a:buChar char="•"/>
            </a:pPr>
            <a:r>
              <a:rPr lang="en-US" sz="1600" dirty="0">
                <a:latin typeface="Roboto Light" charset="0"/>
                <a:ea typeface="Roboto Light" charset="0"/>
                <a:cs typeface="Roboto Light" charset="0"/>
              </a:rPr>
              <a:t>Trade surplus: When the value of exports is greater than the value of imports.</a:t>
            </a:r>
          </a:p>
          <a:p>
            <a:pPr marL="1257300" lvl="2" indent="-342900">
              <a:lnSpc>
                <a:spcPct val="100000"/>
              </a:lnSpc>
              <a:buFont typeface="Arial" charset="0"/>
              <a:buChar char="•"/>
            </a:pPr>
            <a:r>
              <a:rPr lang="en-US" sz="1600" dirty="0">
                <a:latin typeface="Roboto Light" charset="0"/>
                <a:ea typeface="Roboto Light" charset="0"/>
                <a:cs typeface="Roboto Light" charset="0"/>
              </a:rPr>
              <a:t>Trade deficit: When the value of imports is greater than the value of export.</a:t>
            </a:r>
          </a:p>
          <a:p>
            <a:pPr marL="342900" indent="-342900">
              <a:lnSpc>
                <a:spcPct val="100000"/>
              </a:lnSpc>
              <a:buFont typeface="Arial" charset="0"/>
              <a:buChar char="•"/>
            </a:pPr>
            <a:r>
              <a:rPr lang="en-US" sz="2000" dirty="0">
                <a:latin typeface="Roboto Light" charset="0"/>
                <a:ea typeface="Roboto Light" charset="0"/>
                <a:cs typeface="Roboto Light" charset="0"/>
              </a:rPr>
              <a:t>Protectionism: The practice of imposing restrictions on imports and protecting domestic industry.</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1127715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371010"/>
            <a:ext cx="9140909" cy="944947"/>
          </a:xfrm>
          <a:prstGeom prst="rect">
            <a:avLst/>
          </a:prstGeom>
        </p:spPr>
        <p:txBody>
          <a:bodyPr>
            <a:noAutofit/>
          </a:bodyPr>
          <a:lstStyle/>
          <a:p>
            <a:pPr algn="l"/>
            <a:r>
              <a:rPr lang="en-US" sz="3200" dirty="0">
                <a:latin typeface="Roboto" charset="0"/>
                <a:ea typeface="Roboto" charset="0"/>
                <a:cs typeface="Roboto" charset="0"/>
              </a:rPr>
              <a:t>CLASSICAL, OR COUNTRY-BASED, TRADE THEORIES </a:t>
            </a:r>
          </a:p>
        </p:txBody>
      </p:sp>
      <p:sp>
        <p:nvSpPr>
          <p:cNvPr id="3" name="Subtitle 2"/>
          <p:cNvSpPr>
            <a:spLocks noGrp="1"/>
          </p:cNvSpPr>
          <p:nvPr>
            <p:ph type="subTitle" idx="4294967295"/>
          </p:nvPr>
        </p:nvSpPr>
        <p:spPr>
          <a:xfrm>
            <a:off x="1185860" y="1904711"/>
            <a:ext cx="9939340" cy="2193156"/>
          </a:xfrm>
          <a:prstGeom prst="rect">
            <a:avLst/>
          </a:prstGeom>
        </p:spPr>
        <p:txBody>
          <a:bodyPr>
            <a:noAutofit/>
          </a:bodyPr>
          <a:lstStyle/>
          <a:p>
            <a:pPr marL="342900" indent="-342900">
              <a:lnSpc>
                <a:spcPct val="100000"/>
              </a:lnSpc>
              <a:buFont typeface="Arial" charset="0"/>
              <a:buChar char="•"/>
            </a:pPr>
            <a:r>
              <a:rPr lang="en-US" sz="2000" dirty="0">
                <a:latin typeface="Roboto Light" charset="0"/>
                <a:ea typeface="Roboto Light" charset="0"/>
                <a:cs typeface="Roboto Light" charset="0"/>
              </a:rPr>
              <a:t>Absolute advantage: The ability of a country to produce a good more efficiently than another nation.</a:t>
            </a:r>
          </a:p>
          <a:p>
            <a:pPr marL="342900" indent="-342900">
              <a:lnSpc>
                <a:spcPct val="100000"/>
              </a:lnSpc>
              <a:buFont typeface="Arial" charset="0"/>
              <a:buChar char="•"/>
            </a:pPr>
            <a:r>
              <a:rPr lang="en-US" sz="2000" dirty="0">
                <a:latin typeface="Roboto Light" charset="0"/>
                <a:ea typeface="Roboto Light" charset="0"/>
                <a:cs typeface="Roboto Light" charset="0"/>
              </a:rPr>
              <a:t>Comparative advantage: The situation in which a country cannot produce a product more efficiently than another country; however, it does produce that product better and more efficiently than it does another good.</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769904671"/>
      </p:ext>
    </p:extLst>
  </p:cSld>
  <p:clrMapOvr>
    <a:masterClrMapping/>
  </p:clrMapOvr>
</p:sld>
</file>

<file path=ppt/theme/theme1.xml><?xml version="1.0" encoding="utf-8"?>
<a:theme xmlns:a="http://schemas.openxmlformats.org/drawingml/2006/main" name="Blank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nciples of Macro" id="{89D2DF60-FA8A-FE43-B1E9-BFF76EF19FB0}" vid="{BE2FFA3C-8978-CF4C-B22A-2D8E0E366F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Mastering Org Behvaior</Template>
  <TotalTime>948</TotalTime>
  <Words>1653</Words>
  <Application>Microsoft Macintosh PowerPoint</Application>
  <PresentationFormat>Widescreen</PresentationFormat>
  <Paragraphs>168</Paragraphs>
  <Slides>29</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Calibri</vt:lpstr>
      <vt:lpstr>Roboto</vt:lpstr>
      <vt:lpstr>Roboto Condensed Light</vt:lpstr>
      <vt:lpstr>Roboto Light</vt:lpstr>
      <vt:lpstr>Arial</vt:lpstr>
      <vt:lpstr>Blank Slide</vt:lpstr>
      <vt:lpstr>International Business: Opportunities and Challenges in a Flattening World, v3</vt:lpstr>
      <vt:lpstr>PowerPoint Presentation</vt:lpstr>
      <vt:lpstr>PowerPoint Presentation</vt:lpstr>
      <vt:lpstr>LEARNING OBJECTIVES</vt:lpstr>
      <vt:lpstr>LEARNING OBJECTIVES</vt:lpstr>
      <vt:lpstr>WHAT IS INTERNATIONAL TRADE?</vt:lpstr>
      <vt:lpstr>CLASSICAL COUNTRY-BASED THEORIES VERSUS MODERN FIRM-BASED THEORIES</vt:lpstr>
      <vt:lpstr>CLASSICAL, OR COUNTRY-BASED, TRADE THEORIES </vt:lpstr>
      <vt:lpstr>CLASSICAL, OR COUNTRY-BASED, TRADE THEORIES </vt:lpstr>
      <vt:lpstr>CLASSICAL, OR COUNTRY-BASED, TRADE THEORIES </vt:lpstr>
      <vt:lpstr>CLASSICAL, OR COUNTRY-BASED, TRADE THEORIES </vt:lpstr>
      <vt:lpstr>MODERN, OR FIRM-BASED, TRADE THEORIES</vt:lpstr>
      <vt:lpstr>MODERN, OR FIRM-BASED, TRADE THEORIES</vt:lpstr>
      <vt:lpstr>MODERN, OR FIRM-BASED, TRADE THEORIES</vt:lpstr>
      <vt:lpstr>MODERN, OR FIRM-BASED, TRADE THEORIES</vt:lpstr>
      <vt:lpstr>FOUR DETERMINANTS OF PORTER’S THEORY</vt:lpstr>
      <vt:lpstr>WHAT ARE THE DIFFERENT POLITICAL SYSTEMS?</vt:lpstr>
      <vt:lpstr>WHAT ARE THE DIFFERENT POLITICAL SYSTEMS?</vt:lpstr>
      <vt:lpstr>WHAT ARE THE DIFFERENT POLITICAL SYSTEMS?</vt:lpstr>
      <vt:lpstr>WHAT ARE THE DIFFERENT LEGAL SYSTEMS?</vt:lpstr>
      <vt:lpstr>WHY DO GOVERNMENTS INTERVENE IN TRADE?</vt:lpstr>
      <vt:lpstr>HOW DO GOVERNMENTS INTERVENE IN TRADE?</vt:lpstr>
      <vt:lpstr>HOW DO GOVERNMENTS INTERVENE IN TRADE?</vt:lpstr>
      <vt:lpstr>UNDERSTAND THE TYPES OF INTERNATIONAL INVESTMENTS</vt:lpstr>
      <vt:lpstr>FACTORS THAT INFLUENCE A COMPANY’S DECISION TO INVEST</vt:lpstr>
      <vt:lpstr>FACTORS THAT INFLUENCE A COMPANY’S DECISION TO INVEST</vt:lpstr>
      <vt:lpstr>WHY AND HOW GOVERNMENTS ENCOURAGE FDI</vt:lpstr>
      <vt:lpstr>HOW GOVERNMENTS DISCOURAGE OR RESTRICT FDI</vt:lpstr>
      <vt:lpstr>HOW GOVERNMENTS ENCOURAGE FDI</vt:lpstr>
    </vt:vector>
  </TitlesOfParts>
  <Company/>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Mastering Organizational Behavior, Version 14.0</dc:title>
  <dc:creator>Microsoft Office User</dc:creator>
  <cp:lastModifiedBy>kb Mello</cp:lastModifiedBy>
  <cp:revision>34</cp:revision>
  <dcterms:created xsi:type="dcterms:W3CDTF">2017-05-19T13:43:17Z</dcterms:created>
  <dcterms:modified xsi:type="dcterms:W3CDTF">2018-01-19T00:31:38Z</dcterms:modified>
</cp:coreProperties>
</file>